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652" r:id="rId2"/>
    <p:sldId id="653" r:id="rId3"/>
    <p:sldId id="654" r:id="rId4"/>
    <p:sldId id="655" r:id="rId5"/>
    <p:sldId id="656" r:id="rId6"/>
    <p:sldId id="668" r:id="rId7"/>
    <p:sldId id="670" r:id="rId8"/>
    <p:sldId id="672" r:id="rId9"/>
    <p:sldId id="669" r:id="rId10"/>
    <p:sldId id="675" r:id="rId11"/>
    <p:sldId id="673" r:id="rId12"/>
    <p:sldId id="684" r:id="rId13"/>
    <p:sldId id="687" r:id="rId14"/>
    <p:sldId id="686" r:id="rId15"/>
    <p:sldId id="689" r:id="rId16"/>
    <p:sldId id="692" r:id="rId17"/>
    <p:sldId id="693" r:id="rId18"/>
    <p:sldId id="694" r:id="rId19"/>
    <p:sldId id="695" r:id="rId20"/>
    <p:sldId id="690" r:id="rId21"/>
    <p:sldId id="69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BF0D-DD6A-4844-849B-C4227EADD9BE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20BE9-595B-4584-8C59-C74F37865A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3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82416-5465-B0D7-1667-48D6421B8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F8884-7D41-B78A-20BB-CB0416383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F976A-6E33-EFF0-E2B2-2674D11DF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9900F-63D1-BA0C-8C98-459D7B733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4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A9EB-EF39-E18E-8109-5503F233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485245-F2C8-C542-9395-33A9A6BC8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D463A-2A59-E883-8F2B-B9B38CBC1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5B29D-86F2-4F79-0738-3F1208E97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73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17CC4-0E10-9B5B-3DAC-7F756BBF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118A3-1EFE-78F9-3227-9824A49AC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E8A73-A545-58E5-3031-B9F55EA3C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358EA-C6D3-DB26-6920-017017CDA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80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8A036-C919-F41A-5080-BD104C02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902C1-0FE6-85A3-7D3A-EED37BDB6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36468-C6EC-3D33-F909-5F661FC7E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F653F-3CE0-45E3-A2EC-88045C037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96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EE31C-EA58-B559-668F-8987D732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1D6CC-D724-EFFE-360E-04AA65DBF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ACDF2-DEBE-8CC2-5408-53D99D398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48E40-06A4-EE56-D08B-A265BCD4EF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94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F49B-EE42-66BD-670E-C126360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216CC-3D91-0379-B47F-E4679B228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9ADB4-71A7-E331-2D87-4179593D1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E8B3D-11BD-D4DB-2ECF-13829C0DC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71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EF993-F7E4-9A80-53B6-9502C6DBE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0EC12-7EB9-F92E-2175-1537B2FF7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AF615-B80E-3D57-D0D7-48006B9DD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4CD63-81D2-093E-9012-581EC8BE89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19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70D1B-B2F3-851B-0CCB-729E1F5B2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1A2E5-2BCC-ACAB-C570-BB567F68A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E4EC75-2093-CCF9-0253-B2F2EC3B2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72828-251A-8156-EFCF-DC278472A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0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98EC7-AE32-EE93-744C-3CC1EFB3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FC1D9-3E65-CBDE-BDD5-DBD260C58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FF572-891D-82F5-50E2-C008CEF5C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D7E6A-5645-43DE-C6B4-DEAA1DB3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1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E7A6C-9176-3A12-371A-A73A6522B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E80DFE-C84F-074A-2948-9CBBF9F3E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FF4070-26D6-C531-37D9-2EACA03EF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D1FAC-7D04-1978-5A97-383E59B71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51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72234-87C4-5DB5-F8B1-4F3E7424A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7020F-26FF-53A0-22BD-4E5D7E971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293F7-3004-095D-2C26-72477AEE6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6F059-F691-553B-025D-E679433AE7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5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1C5C-13E3-33F1-C40D-90008B3B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BB442-E783-755F-F50B-F91148521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3228-46C4-8D55-0E42-489435AF4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41A4D-1CCF-727C-FBC0-BE2E6A9E3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67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A7AE2-6B55-EADB-8BF9-4690F04A7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23945E-CAB8-98C6-9100-B04D13156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79BA1-4A63-63E8-59D8-A7B92AE40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7E50F-77F2-728C-F0ED-407B85BB3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1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55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C8506-46AC-BF2E-7F30-353CF8F8B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EE780-819D-E5FC-55B1-BE81E15EAE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CFD129-92D7-12C9-FE87-FA7A5536B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F24B0-E2F9-86D8-24FB-385A1B589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1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E0E9-83AE-61B5-F723-617544F50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4EE98-32B0-C991-62DF-234865B77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A86A25-359A-4727-70F3-C4B2DFADC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133A8-45FE-73E5-07AD-2FD1D1CD7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40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4EFF0-1E76-593A-5893-06E6ECB09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24A86-7130-AF9D-EFDA-120DCF118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E8061-A1EC-BE0E-5B9D-A007586F7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51B9F-A626-512B-D0C3-F6F5C35F2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9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1C86-A2A3-22E6-F9EE-1D7E2B6F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B82EA-32FD-B41A-B544-6C21674C2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601E5-79F6-8A16-B9DC-B84FFE95E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F63CE-AC1E-7483-A02C-5A5B41332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61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1E43-3470-B005-9FFC-934F40CBA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A11A4-62EE-7194-86DA-B1C28AFC0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2AB91-0BCE-6355-D746-0BF67904B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0AE11-3ACF-8016-AE2D-5115A393F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5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D144D-969B-3FDE-4F6E-2F66FBCEA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C676E-0ED4-60DF-78B1-B6ECC0B9E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1B537-E56C-92B8-0DEE-2D77C06F9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051DA-E3D4-DB8B-9ACE-DC248DBC1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9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68027-20D6-A0FC-884A-73932D60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506FB-4E7F-3C32-846D-29DFAFDA2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EBCC2-3452-83CE-4FA3-5A2B1D6F0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8D9D5-A2B9-FBBC-EA2C-144E37514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3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81328-DF0C-8D84-A375-3857AA5C9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26441D-75A3-A4A7-D540-E70ADF7B2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BC4715-283F-D333-59F8-197ABEF8D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482C14-4AD9-4E90-B875-7C1794D6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F64FEB-AA31-33C8-6AEF-18131B76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766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93527-D83E-18AB-EF1F-3C9BEC15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B9687B-7DDC-04FF-7A0D-C85DAF17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157267-7174-8D30-B33D-A78CA9FF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E5DB12-3BF3-5B90-FD3B-1F715ED8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484BD8-BF82-522E-C051-F5FECA0D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811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9C1506-F899-0802-C328-D5E189359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75A706-2092-0A99-9B53-2B607374C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61850A-80D5-67CF-7240-C659A6187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18FF1-80FA-036F-5548-CCA9D062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E23BA-6D6D-E3B7-C595-8EDCD91D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64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0CA73-1E6A-D0F6-EA64-A82BA48B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E2C03C-404A-22F0-484C-B5A38F5FB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0F0152-4B07-1753-F7D5-A9F756FC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38122-A760-F8B6-9E15-356AF2EF8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B8ED17-A800-BBB3-E562-F248944A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3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73B38-8C11-7D8F-EA72-30F52C3D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31F87E-4121-E1FA-31A2-F0324CDFE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30ABFA-C89E-C07C-CF06-4FC5E213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86494-6208-8698-3898-6567E7AF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C64C03-0241-4172-E76B-AADEFC2F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6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C04C58-2439-093F-569B-D91861BD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679F-A3C8-94DF-F249-9D82A0782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E5A6BB-63DA-F811-F227-D433E9FB7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22758F-B7D4-2BA8-EF97-C76C7934D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CA0BBB-4096-BF75-42AE-CFB9AA10A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18B0F7-0587-CFFE-05DA-C9757ECA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55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83530-FB85-4056-9087-5D474110E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705788-8615-EFD3-6B16-ACA2A84FF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889241-5429-50C8-BE34-D4AFD2313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39B9F6-8CFA-BA89-855E-5654A3630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30FFFF-816C-83E3-34B1-F2FC01FD5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BF405B-D6E5-161A-22CF-A0E4A276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62FAB0-9C0E-98F5-E16F-981997A5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F176E7-7EEF-FCD8-A1A8-1697750F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B33A2-9739-5697-668A-A64D28EAD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ECA0D8-0036-0F69-8DFB-BC1983F7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FD2856-8865-647E-D6DE-FBA20104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0CFE0D-C5C8-9EEB-6C1D-B985A57A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09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8CACE0-1201-3EDE-5C78-37F73A436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5532EE-0432-086E-6391-8F9B6D2E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553FFA-3229-1F1D-8DBC-4F5EA28B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58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C3FBB-2223-3E86-88AE-4BFF3A8FF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7592F0-7F1A-777B-4BA1-024F061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A08738-0BCB-FEB1-87B2-3C6F6BF48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917A6E-F08E-7400-0B1E-88EAA16A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4AD471-A39A-6445-D67E-D5F6BDA6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D22FB1-9206-5061-9031-3DFD7043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43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14CE2-A5D7-630F-645B-77A8A775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AC33FCE-8BE9-A6F9-BAB6-DC210B240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4EF5D6-EDCA-E9D8-7227-F9D9A2370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9AB6EE-D413-B7F3-A0FA-E52124564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D607F3-51E1-D080-7324-B8B431BC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BD669D-BC1B-2B9D-6947-17CF2C21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A25A9D-0A6E-2750-D802-F40B44DD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58669D-7625-8A4C-85C3-C3E529935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74DF8-0D5F-DDE9-CBDD-5136421CC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56A49C-4CDB-4582-8F91-F8455EAAFC0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CFEE9-68F1-C2AD-667D-0A222DE79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0D87D7-414F-2372-A50C-44EF324B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111112-C1E7-4571-B4D8-00A4947B1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6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2.png"/><Relationship Id="rId15" Type="http://schemas.openxmlformats.org/officeDocument/2006/relationships/image" Target="../media/image53.png"/><Relationship Id="rId10" Type="http://schemas.openxmlformats.org/officeDocument/2006/relationships/image" Target="../media/image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00.png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11.png"/><Relationship Id="rId7" Type="http://schemas.openxmlformats.org/officeDocument/2006/relationships/image" Target="../media/image60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11" Type="http://schemas.openxmlformats.org/officeDocument/2006/relationships/image" Target="../media/image90.png"/><Relationship Id="rId5" Type="http://schemas.openxmlformats.org/officeDocument/2006/relationships/image" Target="../media/image310.png"/><Relationship Id="rId10" Type="http://schemas.openxmlformats.org/officeDocument/2006/relationships/image" Target="../media/image12.png"/><Relationship Id="rId4" Type="http://schemas.openxmlformats.org/officeDocument/2006/relationships/image" Target="../media/image230.png"/><Relationship Id="rId9" Type="http://schemas.openxmlformats.org/officeDocument/2006/relationships/image" Target="../media/image4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10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5.emf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10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5.emf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8C956-AFCA-B43D-A16C-70704C498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804DE5-FBDE-C5B6-7092-714201749515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B300612-3105-F426-E7F2-23DEF860B9D4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Example: P</a:t>
            </a:r>
            <a:r>
              <a:rPr lang="en-US" altLang="zh-CN" b="1" dirty="0">
                <a:solidFill>
                  <a:srgbClr val="0000FF"/>
                </a:solidFill>
                <a:latin typeface="Comic Sans MS"/>
              </a:rPr>
              <a:t>arameterized linear elasticity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96445-AC5A-EE65-2329-A20B409FB8AD}"/>
              </a:ext>
            </a:extLst>
          </p:cNvPr>
          <p:cNvSpPr txBox="1"/>
          <p:nvPr/>
        </p:nvSpPr>
        <p:spPr>
          <a:xfrm>
            <a:off x="-638932" y="262780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Training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8E24C-AF66-2782-7248-5DDA286B5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076" y="1011667"/>
            <a:ext cx="1692363" cy="1589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F58335-2FE0-795B-A0D0-A278AA74C887}"/>
                  </a:ext>
                </a:extLst>
              </p:cNvPr>
              <p:cNvSpPr txBox="1"/>
              <p:nvPr/>
            </p:nvSpPr>
            <p:spPr>
              <a:xfrm>
                <a:off x="2064921" y="615333"/>
                <a:ext cx="4172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F58335-2FE0-795B-A0D0-A278AA74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921" y="615333"/>
                <a:ext cx="417285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163EDEB-9E22-E23E-074E-655B2AEDA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077" y="2997133"/>
            <a:ext cx="2037746" cy="1640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F3F917-4AE9-F441-1DD6-D5F752CA698D}"/>
              </a:ext>
            </a:extLst>
          </p:cNvPr>
          <p:cNvSpPr txBox="1"/>
          <p:nvPr/>
        </p:nvSpPr>
        <p:spPr>
          <a:xfrm>
            <a:off x="535841" y="1435358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Input c(x)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ACE25B-B98F-DF4B-BF2B-B6FACCB87F1F}"/>
                  </a:ext>
                </a:extLst>
              </p:cNvPr>
              <p:cNvSpPr txBox="1"/>
              <p:nvPr/>
            </p:nvSpPr>
            <p:spPr>
              <a:xfrm>
                <a:off x="1710207" y="3607384"/>
                <a:ext cx="3484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mic Sans MS"/>
                  </a:rPr>
                  <a:t>Output</a:t>
                </a:r>
                <a:r>
                  <a:rPr lang="en-US" b="1" dirty="0">
                    <a:solidFill>
                      <a:srgbClr val="FF0000"/>
                    </a:solidFill>
                    <a:latin typeface="Comic Sans M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ACE25B-B98F-DF4B-BF2B-B6FACCB87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207" y="3607384"/>
                <a:ext cx="3484880" cy="369332"/>
              </a:xfrm>
              <a:prstGeom prst="rect">
                <a:avLst/>
              </a:prstGeom>
              <a:blipFill>
                <a:blip r:embed="rId6"/>
                <a:stretch>
                  <a:fillRect l="-157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EABB716-8355-331C-E8F1-08B03FC7F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011667"/>
            <a:ext cx="1692363" cy="1615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390765-065A-D59A-80A4-DE9885C97BC2}"/>
                  </a:ext>
                </a:extLst>
              </p:cNvPr>
              <p:cNvSpPr txBox="1"/>
              <p:nvPr/>
            </p:nvSpPr>
            <p:spPr>
              <a:xfrm>
                <a:off x="4996081" y="628834"/>
                <a:ext cx="4172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390765-065A-D59A-80A4-DE9885C97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081" y="628834"/>
                <a:ext cx="4172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D841C2-563A-0955-77DD-7D119296AEB1}"/>
                  </a:ext>
                </a:extLst>
              </p:cNvPr>
              <p:cNvSpPr txBox="1"/>
              <p:nvPr/>
            </p:nvSpPr>
            <p:spPr>
              <a:xfrm>
                <a:off x="3787140" y="2627250"/>
                <a:ext cx="921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D841C2-563A-0955-77DD-7D119296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140" y="2627250"/>
                <a:ext cx="92156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0B6DA0A0-A2D7-EE51-8E42-B754CD029B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985499"/>
            <a:ext cx="2072204" cy="1640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265C71-7342-3E70-2B75-B69515D10F88}"/>
                  </a:ext>
                </a:extLst>
              </p:cNvPr>
              <p:cNvSpPr txBox="1"/>
              <p:nvPr/>
            </p:nvSpPr>
            <p:spPr>
              <a:xfrm>
                <a:off x="6671512" y="2664647"/>
                <a:ext cx="921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265C71-7342-3E70-2B75-B69515D10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12" y="2664647"/>
                <a:ext cx="92156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B03E82B-DD59-1A7E-EA81-D8E848150E0E}"/>
              </a:ext>
            </a:extLst>
          </p:cNvPr>
          <p:cNvSpPr txBox="1"/>
          <p:nvPr/>
        </p:nvSpPr>
        <p:spPr>
          <a:xfrm>
            <a:off x="7052604" y="16778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…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EAD26B-F875-D560-61FF-2DB0F3E3AA5F}"/>
              </a:ext>
            </a:extLst>
          </p:cNvPr>
          <p:cNvSpPr txBox="1"/>
          <p:nvPr/>
        </p:nvSpPr>
        <p:spPr>
          <a:xfrm>
            <a:off x="6972666" y="3663566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…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EB652D6-0684-BA43-1C67-BE9FB7182B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60177" y="959239"/>
            <a:ext cx="1654625" cy="1674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91A7DD-42A9-4AC5-4E91-07455A99CECB}"/>
                  </a:ext>
                </a:extLst>
              </p:cNvPr>
              <p:cNvSpPr txBox="1"/>
              <p:nvPr/>
            </p:nvSpPr>
            <p:spPr>
              <a:xfrm>
                <a:off x="8968641" y="598020"/>
                <a:ext cx="4172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91A7DD-42A9-4AC5-4E91-07455A99C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641" y="598020"/>
                <a:ext cx="4172859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738E2474-72F6-75C3-658E-25FCC06EA6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3053" y="2976010"/>
            <a:ext cx="1708871" cy="1659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3B869B7-B1BF-C3B3-4744-3B7E994C4E7C}"/>
                  </a:ext>
                </a:extLst>
              </p:cNvPr>
              <p:cNvSpPr txBox="1"/>
              <p:nvPr/>
            </p:nvSpPr>
            <p:spPr>
              <a:xfrm>
                <a:off x="10637137" y="2645150"/>
                <a:ext cx="921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3B869B7-B1BF-C3B3-4744-3B7E994C4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137" y="2645150"/>
                <a:ext cx="92156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F75D80-5663-63D2-263C-9A74B59309F0}"/>
                  </a:ext>
                </a:extLst>
              </p:cNvPr>
              <p:cNvSpPr txBox="1"/>
              <p:nvPr/>
            </p:nvSpPr>
            <p:spPr>
              <a:xfrm>
                <a:off x="6841036" y="5075651"/>
                <a:ext cx="3639727" cy="8231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6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6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6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F75D80-5663-63D2-263C-9A74B5930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036" y="5075651"/>
                <a:ext cx="3639727" cy="823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75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46A45-C9DD-F31B-C29E-E42F25093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4A70EB-A06F-92F0-6592-8CCBD8502701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92588-745A-3E9B-7713-68EE01D7A8DA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7536D-8AD5-85E3-CFDE-154B331E8CE1}"/>
              </a:ext>
            </a:extLst>
          </p:cNvPr>
          <p:cNvSpPr txBox="1"/>
          <p:nvPr/>
        </p:nvSpPr>
        <p:spPr>
          <a:xfrm>
            <a:off x="6888561" y="1269534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2D CNN filter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A37211-2A28-3806-B399-FABBFCA3971B}"/>
              </a:ext>
            </a:extLst>
          </p:cNvPr>
          <p:cNvSpPr/>
          <p:nvPr/>
        </p:nvSpPr>
        <p:spPr>
          <a:xfrm>
            <a:off x="4718462" y="3677392"/>
            <a:ext cx="292925" cy="128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C0E7E-70DA-9B4C-3523-BCB353336714}"/>
              </a:ext>
            </a:extLst>
          </p:cNvPr>
          <p:cNvSpPr txBox="1"/>
          <p:nvPr/>
        </p:nvSpPr>
        <p:spPr>
          <a:xfrm>
            <a:off x="504530" y="1270524"/>
            <a:ext cx="549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2D Green’s function for Laplacian operator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86938-2DA2-0BD8-3A58-F82CA23C8FF6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Rationalize CNN – truncated discretization of kernel function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BAC3A9-9234-1BDE-5CCD-643D0928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82" y="1853392"/>
            <a:ext cx="4512246" cy="34235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A96FF6-9AAB-4149-9A4E-6F3D148F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1401"/>
            <a:ext cx="5141052" cy="373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66A494-5A56-E3A6-9A41-B0BA9ACEFDED}"/>
              </a:ext>
            </a:extLst>
          </p:cNvPr>
          <p:cNvSpPr txBox="1"/>
          <p:nvPr/>
        </p:nvSpPr>
        <p:spPr>
          <a:xfrm>
            <a:off x="6096000" y="5494718"/>
            <a:ext cx="549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Why do we need channels in CNN?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66BC7-BCD4-8CC6-F58C-CC0CE942052F}"/>
                  </a:ext>
                </a:extLst>
              </p:cNvPr>
              <p:cNvSpPr txBox="1"/>
              <p:nvPr/>
            </p:nvSpPr>
            <p:spPr>
              <a:xfrm>
                <a:off x="2573481" y="5024180"/>
                <a:ext cx="407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66BC7-BCD4-8CC6-F58C-CC0CE9420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481" y="5024180"/>
                <a:ext cx="407720" cy="369332"/>
              </a:xfrm>
              <a:prstGeom prst="rect">
                <a:avLst/>
              </a:prstGeom>
              <a:blipFill>
                <a:blip r:embed="rId5"/>
                <a:stretch>
                  <a:fillRect r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69A189-28B6-3282-389C-FECC0B4C517F}"/>
                  </a:ext>
                </a:extLst>
              </p:cNvPr>
              <p:cNvSpPr txBox="1"/>
              <p:nvPr/>
            </p:nvSpPr>
            <p:spPr>
              <a:xfrm>
                <a:off x="4980934" y="4652837"/>
                <a:ext cx="407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69A189-28B6-3282-389C-FECC0B4C5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934" y="4652837"/>
                <a:ext cx="407720" cy="369332"/>
              </a:xfrm>
              <a:prstGeom prst="rect">
                <a:avLst/>
              </a:prstGeom>
              <a:blipFill>
                <a:blip r:embed="rId6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7A4EE0-453C-E937-3223-685EA7C2556A}"/>
                  </a:ext>
                </a:extLst>
              </p:cNvPr>
              <p:cNvSpPr txBox="1"/>
              <p:nvPr/>
            </p:nvSpPr>
            <p:spPr>
              <a:xfrm rot="16200000">
                <a:off x="142146" y="3423711"/>
                <a:ext cx="2000498" cy="4019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7A4EE0-453C-E937-3223-685EA7C2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2146" y="3423711"/>
                <a:ext cx="2000498" cy="401970"/>
              </a:xfrm>
              <a:prstGeom prst="rect">
                <a:avLst/>
              </a:prstGeom>
              <a:blipFill>
                <a:blip r:embed="rId7"/>
                <a:stretch>
                  <a:fillRect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23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E505-BF0D-2913-5226-AFFE69FD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E8BCAB-896D-6A7B-5B63-905064B78A1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1F0981F-826B-EE97-87FE-9408F6A00293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S</a:t>
            </a:r>
            <a:r>
              <a:rPr lang="en-US" altLang="zh-CN" b="1" dirty="0">
                <a:solidFill>
                  <a:srgbClr val="0000FF"/>
                </a:solidFill>
                <a:latin typeface="Comic Sans MS"/>
              </a:rPr>
              <a:t>olution operator for linear PDEs</a:t>
            </a:r>
            <a:r>
              <a:rPr lang="en-US" b="1" dirty="0">
                <a:solidFill>
                  <a:srgbClr val="0000FF"/>
                </a:solidFill>
                <a:latin typeface="Comic Sans MS"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07BA4-537A-04E2-B86B-4A1DC92BA6B1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DBF111-A0B2-ED90-FCEF-C1F42526CC7E}"/>
              </a:ext>
            </a:extLst>
          </p:cNvPr>
          <p:cNvSpPr txBox="1"/>
          <p:nvPr/>
        </p:nvSpPr>
        <p:spPr>
          <a:xfrm>
            <a:off x="6888561" y="754990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This motivates Neural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1A1DFC-5C09-BBD1-E080-09BCA2CDBC4D}"/>
                  </a:ext>
                </a:extLst>
              </p:cNvPr>
              <p:cNvSpPr txBox="1"/>
              <p:nvPr/>
            </p:nvSpPr>
            <p:spPr>
              <a:xfrm>
                <a:off x="6377050" y="1124322"/>
                <a:ext cx="5132256" cy="41429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Suppose we wish to design something that is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resolution invariant</a:t>
                </a:r>
                <a:r>
                  <a:rPr lang="en-US" altLang="zh-CN" sz="1600" dirty="0">
                    <a:latin typeface="Comic Sans MS" pitchFamily="66" charset="0"/>
                  </a:rPr>
                  <a:t>.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A straight forward way is to use a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Neural Network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  <a:r>
                  <a:rPr lang="en-US" altLang="zh-CN" sz="1600" dirty="0">
                    <a:latin typeface="Comic Sans MS" pitchFamily="66" charset="0"/>
                  </a:rPr>
                  <a:t>to learn the function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 That is: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Our NN approximation to the solution operator is simply: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1600" dirty="0">
                              <a:solidFill>
                                <a:srgbClr val="FF0000"/>
                              </a:solidFill>
                              <a:latin typeface="Comic Sans MS" pitchFamily="66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We wish to learn the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FF0000"/>
                        </a:solidFill>
                        <a:latin typeface="Comic Sans MS" pitchFamily="66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that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uniformly converge </a:t>
                </a:r>
                <a:r>
                  <a:rPr lang="en-US" altLang="zh-CN" sz="1600" dirty="0">
                    <a:latin typeface="Comic Sans MS" pitchFamily="66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, from data. 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zh-CN" sz="1600" dirty="0">
                    <a:latin typeface="Comic Sans MS" pitchFamily="66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1A1DFC-5C09-BBD1-E080-09BCA2CDB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050" y="1124322"/>
                <a:ext cx="5132256" cy="4142929"/>
              </a:xfrm>
              <a:prstGeom prst="rect">
                <a:avLst/>
              </a:prstGeom>
              <a:blipFill>
                <a:blip r:embed="rId3"/>
                <a:stretch>
                  <a:fillRect l="-355" t="-146" r="-118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0B016329-B565-5FB1-FDD1-01E5FB8182A8}"/>
              </a:ext>
            </a:extLst>
          </p:cNvPr>
          <p:cNvSpPr/>
          <p:nvPr/>
        </p:nvSpPr>
        <p:spPr>
          <a:xfrm>
            <a:off x="4718462" y="3677392"/>
            <a:ext cx="292925" cy="128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14C0F1-D43F-B720-F3CF-8802725B4654}"/>
                  </a:ext>
                </a:extLst>
              </p:cNvPr>
              <p:cNvSpPr txBox="1"/>
              <p:nvPr/>
            </p:nvSpPr>
            <p:spPr>
              <a:xfrm>
                <a:off x="314250" y="1124322"/>
                <a:ext cx="5877656" cy="34042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Given a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parametrized linear </a:t>
                </a:r>
                <a:r>
                  <a:rPr lang="en-US" altLang="zh-CN" sz="1600" dirty="0">
                    <a:latin typeface="Comic Sans MS" pitchFamily="66" charset="0"/>
                  </a:rPr>
                  <a:t>PDE: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  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zh-CN" sz="1600" dirty="0">
                    <a:latin typeface="Comic Sans MS" pitchFamily="66" charset="0"/>
                  </a:rPr>
                  <a:t>     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zh-CN" sz="1600" dirty="0">
                    <a:latin typeface="Comic Sans MS" pitchFamily="66" charset="0"/>
                  </a:rPr>
                  <a:t>     for (n = 2,3). 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The solution operator in general will have the form: </a:t>
                </a: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i.e., the Kernal operator will be dependent on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as well. </a:t>
                </a: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14C0F1-D43F-B720-F3CF-8802725B4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0" y="1124322"/>
                <a:ext cx="5877656" cy="3404265"/>
              </a:xfrm>
              <a:prstGeom prst="rect">
                <a:avLst/>
              </a:prstGeom>
              <a:blipFill>
                <a:blip r:embed="rId4"/>
                <a:stretch>
                  <a:fillRect l="-310" t="-17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64475BD-9A4A-23C5-5F2E-D8AF8C80220E}"/>
              </a:ext>
            </a:extLst>
          </p:cNvPr>
          <p:cNvSpPr txBox="1"/>
          <p:nvPr/>
        </p:nvSpPr>
        <p:spPr>
          <a:xfrm>
            <a:off x="1359652" y="676164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Generalization from the 1D case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6B62F9A8-BB2F-7CF7-E413-DAA87EBD8138}"/>
              </a:ext>
            </a:extLst>
          </p:cNvPr>
          <p:cNvSpPr txBox="1"/>
          <p:nvPr/>
        </p:nvSpPr>
        <p:spPr>
          <a:xfrm>
            <a:off x="710012" y="5838732"/>
            <a:ext cx="468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Ok – but how about nonlinear operators? 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35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397C9-4025-D5F9-ED3C-2485644D0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35DDC19-B04C-EC30-ADAF-687F9EB746A1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C4106-3E21-2169-DB49-912B4D881A8C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FC9D4C-9160-949D-37F1-0EC0282CA828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387FB-6035-6785-28CF-3BF279F0E337}"/>
                  </a:ext>
                </a:extLst>
              </p:cNvPr>
              <p:cNvSpPr txBox="1"/>
              <p:nvPr/>
            </p:nvSpPr>
            <p:spPr>
              <a:xfrm>
                <a:off x="1466850" y="1132392"/>
                <a:ext cx="10106025" cy="237199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1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Lifting </a:t>
                </a:r>
                <a:r>
                  <a:rPr lang="en-US" sz="1600" dirty="0">
                    <a:latin typeface="Comic Sans MS" panose="030F0702030302020204" pitchFamily="66" charset="0"/>
                  </a:rPr>
                  <a:t>the inputs to high dimensional space: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     </a:t>
                </a:r>
                <a:r>
                  <a:rPr lang="en-US" sz="1600" dirty="0">
                    <a:latin typeface="Comic Sans MS" panose="030F0702030302020204" pitchFamily="66" charset="0"/>
                  </a:rPr>
                  <a:t>Define the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point-wise</a:t>
                </a:r>
                <a:r>
                  <a:rPr lang="en-US" sz="1600" dirty="0">
                    <a:latin typeface="Comic Sans MS" panose="030F0702030302020204" pitchFamily="66" charset="0"/>
                  </a:rPr>
                  <a:t> lifting operator :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dirty="0"/>
                  <a:t>        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/>
                  <a:t>, </a:t>
                </a:r>
                <a:r>
                  <a:rPr lang="en-US" sz="1600" dirty="0" err="1"/>
                  <a:t>w</a:t>
                </a:r>
                <a:r>
                  <a:rPr lang="en-US" sz="16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/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sz="1600" dirty="0"/>
                  <a:t>        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latin typeface="Comic Sans MS" panose="030F0702030302020204" pitchFamily="66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is usually a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shallow fully connected neural network</a:t>
                </a:r>
                <a:r>
                  <a:rPr lang="en-US" sz="1600" dirty="0">
                    <a:latin typeface="Comic Sans MS" panose="030F0702030302020204" pitchFamily="66" charset="0"/>
                  </a:rPr>
                  <a:t>!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387FB-6035-6785-28CF-3BF279F0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1132392"/>
                <a:ext cx="10106025" cy="2371996"/>
              </a:xfrm>
              <a:prstGeom prst="rect">
                <a:avLst/>
              </a:prstGeom>
              <a:blipFill>
                <a:blip r:embed="rId3"/>
                <a:stretch>
                  <a:fillRect l="-181" b="-204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2">
            <a:extLst>
              <a:ext uri="{FF2B5EF4-FFF2-40B4-BE49-F238E27FC236}">
                <a16:creationId xmlns:a16="http://schemas.microsoft.com/office/drawing/2014/main" id="{9EC5CA8D-CCEF-B5CE-8208-039BFF49BB1B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Neural Operator architecture</a:t>
            </a:r>
            <a:endParaRPr lang="en-US" dirty="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A23C2BDD-BA1B-6CA7-8F3B-8D4EEB59F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162" y="3641342"/>
            <a:ext cx="8915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0D67B6-6330-B7A2-8D37-604F496B98A0}"/>
                  </a:ext>
                </a:extLst>
              </p:cNvPr>
              <p:cNvSpPr txBox="1"/>
              <p:nvPr/>
            </p:nvSpPr>
            <p:spPr>
              <a:xfrm>
                <a:off x="1466849" y="4209183"/>
                <a:ext cx="10106025" cy="23431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SzPct val="50000"/>
                  <a:buFont typeface="Wingdings" pitchFamily="2" charset="2"/>
                  <a:buChar char="l"/>
                </a:pPr>
                <a:r>
                  <a:rPr lang="en-US" altLang="zh-CN" dirty="0">
                    <a:latin typeface="Comic Sans MS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  <a:r>
                  <a:rPr lang="en-US" altLang="zh-CN" dirty="0">
                    <a:latin typeface="Comic Sans MS" pitchFamily="66" charset="0"/>
                  </a:rPr>
                  <a:t>be a 1D identity function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  <a:r>
                  <a:rPr lang="en-US" altLang="zh-CN" dirty="0">
                    <a:latin typeface="Comic Sans MS" pitchFamily="66" charset="0"/>
                  </a:rPr>
                  <a:t>be a vector valued function. Suppose we have a 3 point discretization of x: </a:t>
                </a:r>
              </a:p>
              <a:p>
                <a:pPr algn="ctr">
                  <a:buSzPct val="50000"/>
                </a:pPr>
                <a:r>
                  <a:rPr lang="en-US" altLang="zh-CN" dirty="0">
                    <a:latin typeface="Comic Sans MS" pitchFamily="66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>
                    <a:latin typeface="Comic Sans MS" pitchFamily="66" charset="0"/>
                  </a:rPr>
                  <a:t> </a:t>
                </a:r>
              </a:p>
              <a:p>
                <a:pPr marL="285750" indent="-285750">
                  <a:buSzPct val="50000"/>
                  <a:buFont typeface="Wingdings" pitchFamily="2" charset="2"/>
                  <a:buChar char="l"/>
                </a:pPr>
                <a:endParaRPr lang="en-US" altLang="zh-CN" dirty="0">
                  <a:latin typeface="Comic Sans MS" pitchFamily="66" charset="0"/>
                </a:endParaRPr>
              </a:p>
              <a:p>
                <a:pPr marL="285750" indent="-285750">
                  <a:buSzPct val="50000"/>
                  <a:buFont typeface="Wingdings" pitchFamily="2" charset="2"/>
                  <a:buChar char="l"/>
                </a:pPr>
                <a:endParaRPr lang="en-US" altLang="zh-CN" dirty="0">
                  <a:latin typeface="Comic Sans MS" pitchFamily="66" charset="0"/>
                </a:endParaRPr>
              </a:p>
              <a:p>
                <a:pPr marL="285750" indent="-285750">
                  <a:buSzPct val="50000"/>
                  <a:buFont typeface="Wingdings" pitchFamily="2" charset="2"/>
                  <a:buChar char="l"/>
                </a:pPr>
                <a:r>
                  <a:rPr lang="en-US" altLang="zh-CN" dirty="0">
                    <a:latin typeface="Comic Sans MS" pitchFamily="66" charset="0"/>
                  </a:rPr>
                  <a:t>P is a Neural Network, that will take each </a:t>
                </a:r>
                <a:r>
                  <a:rPr lang="en-US" altLang="zh-CN" dirty="0">
                    <a:solidFill>
                      <a:srgbClr val="FF0000"/>
                    </a:solidFill>
                    <a:latin typeface="Comic Sans MS" pitchFamily="66" charset="0"/>
                  </a:rPr>
                  <a:t>scalar</a:t>
                </a:r>
                <a:r>
                  <a:rPr lang="en-US" altLang="zh-CN" dirty="0">
                    <a:latin typeface="Comic Sans MS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omic Sans MS" pitchFamily="66" charset="0"/>
                  </a:rPr>
                  <a:t> and map it to a </a:t>
                </a:r>
                <a:r>
                  <a:rPr lang="en-US" altLang="zh-CN" dirty="0">
                    <a:solidFill>
                      <a:srgbClr val="FF0000"/>
                    </a:solidFill>
                    <a:latin typeface="Comic Sans MS" pitchFamily="66" charset="0"/>
                  </a:rPr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>
                    <a:latin typeface="Comic Sans MS" pitchFamily="66" charset="0"/>
                  </a:rPr>
                  <a:t> </a:t>
                </a:r>
              </a:p>
              <a:p>
                <a:pPr algn="ctr">
                  <a:buSzPct val="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algn="ctr">
                  <a:buSzPct val="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0D67B6-6330-B7A2-8D37-604F496B9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49" y="4209183"/>
                <a:ext cx="10106025" cy="2343142"/>
              </a:xfrm>
              <a:prstGeom prst="rect">
                <a:avLst/>
              </a:prstGeom>
              <a:blipFill>
                <a:blip r:embed="rId4"/>
                <a:stretch>
                  <a:fillRect t="-775" r="-241" b="-2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46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2A49-DF60-3F5E-B53D-D93A3F789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A555E-02EA-609D-B4EB-70F8525E8F34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EB6EE-02DF-9E9D-F9A5-146803FC1897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4F1F22B-1BD1-953C-4919-EAB4D8A700D1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523323-7BC7-2905-B92C-F6782721B900}"/>
                  </a:ext>
                </a:extLst>
              </p:cNvPr>
              <p:cNvSpPr txBox="1"/>
              <p:nvPr/>
            </p:nvSpPr>
            <p:spPr>
              <a:xfrm>
                <a:off x="1466850" y="1132392"/>
                <a:ext cx="10106025" cy="439190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</m:oMath>
                </a14:m>
                <a:endParaRPr lang="en-US" sz="1600" i="1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1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Lifting </a:t>
                </a:r>
                <a:r>
                  <a:rPr lang="en-US" sz="1600" dirty="0">
                    <a:latin typeface="Comic Sans MS" panose="030F0702030302020204" pitchFamily="66" charset="0"/>
                  </a:rPr>
                  <a:t>the inputs to high dimensional space: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     </a:t>
                </a:r>
                <a:r>
                  <a:rPr lang="en-US" sz="1600" dirty="0">
                    <a:latin typeface="Comic Sans MS" panose="030F0702030302020204" pitchFamily="66" charset="0"/>
                  </a:rPr>
                  <a:t>Define the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point-wise</a:t>
                </a:r>
                <a:r>
                  <a:rPr lang="en-US" sz="1600" dirty="0">
                    <a:latin typeface="Comic Sans MS" panose="030F0702030302020204" pitchFamily="66" charset="0"/>
                  </a:rPr>
                  <a:t> lifting operator :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dirty="0"/>
                  <a:t>        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2 Global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Integral</a:t>
                </a:r>
                <a:r>
                  <a:rPr lang="en-US" sz="1600" dirty="0">
                    <a:latin typeface="Comic Sans MS" panose="030F0702030302020204" pitchFamily="66" charset="0"/>
                  </a:rPr>
                  <a:t> Transformation Layer (for layer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):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1600" dirty="0">
                              <a:latin typeface="Comic Sans MS" pitchFamily="66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b="0" dirty="0">
                    <a:solidFill>
                      <a:srgbClr val="FF0000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 local bias function.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sup>
                    </m:sSup>
                  </m:oMath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3 Local Nonlinearity: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sigmoid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𝑅𝑒𝐿𝑈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523323-7BC7-2905-B92C-F678272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1132392"/>
                <a:ext cx="10106025" cy="4391908"/>
              </a:xfrm>
              <a:prstGeom prst="rect">
                <a:avLst/>
              </a:prstGeom>
              <a:blipFill>
                <a:blip r:embed="rId3"/>
                <a:stretch>
                  <a:fillRect l="-18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2">
            <a:extLst>
              <a:ext uri="{FF2B5EF4-FFF2-40B4-BE49-F238E27FC236}">
                <a16:creationId xmlns:a16="http://schemas.microsoft.com/office/drawing/2014/main" id="{39F99FED-CFA6-4FCF-A6DA-C2D4893431C7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Neural Operator architecture</a:t>
            </a:r>
            <a:endParaRPr lang="en-US" dirty="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B8FDD5E5-E86D-34C5-8B42-9A495A1E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929" y="651073"/>
            <a:ext cx="8915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Architecture for a T layer </a:t>
            </a:r>
            <a:r>
              <a:rPr lang="en-US" sz="2200" dirty="0" err="1">
                <a:solidFill>
                  <a:srgbClr val="FF0000"/>
                </a:solidFill>
                <a:latin typeface="Comic Sans MS" pitchFamily="66" charset="0"/>
              </a:rPr>
              <a:t>Nueral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 Operator</a:t>
            </a:r>
          </a:p>
        </p:txBody>
      </p:sp>
    </p:spTree>
    <p:extLst>
      <p:ext uri="{BB962C8B-B14F-4D97-AF65-F5344CB8AC3E}">
        <p14:creationId xmlns:p14="http://schemas.microsoft.com/office/powerpoint/2010/main" val="367779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A14AC-D5BD-D925-AC86-13FFE765C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EB5361-8D66-9853-230D-6E07ABDB248B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52ADC-19AB-89BA-6418-84F9624C244B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3917D93-DC4C-C163-BDAF-490005397AA1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6BF604-2C3C-1310-BF36-5F8FE97A97DA}"/>
                  </a:ext>
                </a:extLst>
              </p:cNvPr>
              <p:cNvSpPr txBox="1"/>
              <p:nvPr/>
            </p:nvSpPr>
            <p:spPr>
              <a:xfrm>
                <a:off x="1466850" y="1132392"/>
                <a:ext cx="10106025" cy="526605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</m:oMath>
                </a14:m>
                <a:endParaRPr lang="en-US" sz="1600" i="1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1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Lifting </a:t>
                </a:r>
                <a:r>
                  <a:rPr lang="en-US" sz="1600" dirty="0">
                    <a:latin typeface="Comic Sans MS" panose="030F0702030302020204" pitchFamily="66" charset="0"/>
                  </a:rPr>
                  <a:t>the inputs to high dimensional space: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     </a:t>
                </a:r>
                <a:r>
                  <a:rPr lang="en-US" sz="1600" dirty="0">
                    <a:latin typeface="Comic Sans MS" panose="030F0702030302020204" pitchFamily="66" charset="0"/>
                  </a:rPr>
                  <a:t>Define the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point-wise</a:t>
                </a:r>
                <a:r>
                  <a:rPr lang="en-US" sz="1600" dirty="0">
                    <a:latin typeface="Comic Sans MS" panose="030F0702030302020204" pitchFamily="66" charset="0"/>
                  </a:rPr>
                  <a:t> lifting operator :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dirty="0"/>
                  <a:t>        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2 Global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Integral</a:t>
                </a:r>
                <a:r>
                  <a:rPr lang="en-US" sz="1600" dirty="0">
                    <a:latin typeface="Comic Sans MS" panose="030F0702030302020204" pitchFamily="66" charset="0"/>
                  </a:rPr>
                  <a:t> Transformation Layer (for layer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):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1600" dirty="0">
                              <a:latin typeface="Comic Sans MS" pitchFamily="66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 local bias function.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sup>
                    </m:sSup>
                  </m:oMath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3 Local Nonlinearity: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sigmoid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𝑅𝑒𝐿𝑈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4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Project</a:t>
                </a:r>
                <a:r>
                  <a:rPr lang="en-US" sz="1600" dirty="0">
                    <a:latin typeface="Comic Sans MS" panose="030F0702030302020204" pitchFamily="66" charset="0"/>
                  </a:rPr>
                  <a:t> the hidden representation back: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6BF604-2C3C-1310-BF36-5F8FE97A9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1132392"/>
                <a:ext cx="10106025" cy="5266057"/>
              </a:xfrm>
              <a:prstGeom prst="rect">
                <a:avLst/>
              </a:prstGeom>
              <a:blipFill>
                <a:blip r:embed="rId3"/>
                <a:stretch>
                  <a:fillRect l="-18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2">
            <a:extLst>
              <a:ext uri="{FF2B5EF4-FFF2-40B4-BE49-F238E27FC236}">
                <a16:creationId xmlns:a16="http://schemas.microsoft.com/office/drawing/2014/main" id="{11831794-E4A8-55EB-16AE-F1AA9A86E4C4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Neural Operator architecture</a:t>
            </a:r>
            <a:endParaRPr lang="en-US" dirty="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90E5347E-56C1-112C-8477-D084119F1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929" y="651073"/>
            <a:ext cx="8915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Architecture for a T layer </a:t>
            </a:r>
            <a:r>
              <a:rPr lang="en-US" sz="2200" dirty="0" err="1">
                <a:solidFill>
                  <a:srgbClr val="FF0000"/>
                </a:solidFill>
                <a:latin typeface="Comic Sans MS" pitchFamily="66" charset="0"/>
              </a:rPr>
              <a:t>Nueral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 Operator</a:t>
            </a:r>
          </a:p>
        </p:txBody>
      </p:sp>
    </p:spTree>
    <p:extLst>
      <p:ext uri="{BB962C8B-B14F-4D97-AF65-F5344CB8AC3E}">
        <p14:creationId xmlns:p14="http://schemas.microsoft.com/office/powerpoint/2010/main" val="282202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13C92-D3D1-626B-34A3-7382D3EE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AFEF50-EC4B-D9B3-F9FB-A2E93A7CB6AF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03103-AC0D-3849-E76C-EC6E1919A542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8431C50-029F-DBB5-CFF3-ED7645066D5E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0E283E-1628-1CFC-3660-05C4671DE585}"/>
                  </a:ext>
                </a:extLst>
              </p:cNvPr>
              <p:cNvSpPr txBox="1"/>
              <p:nvPr/>
            </p:nvSpPr>
            <p:spPr>
              <a:xfrm>
                <a:off x="816765" y="1132392"/>
                <a:ext cx="10558463" cy="37702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0E283E-1628-1CFC-3660-05C4671DE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65" y="1132392"/>
                <a:ext cx="10558463" cy="377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2">
            <a:extLst>
              <a:ext uri="{FF2B5EF4-FFF2-40B4-BE49-F238E27FC236}">
                <a16:creationId xmlns:a16="http://schemas.microsoft.com/office/drawing/2014/main" id="{3D9B34BB-22B7-ED79-D7BB-2E7C936CB6F1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Neural Operator architecture</a:t>
            </a:r>
            <a:endParaRPr lang="en-US" dirty="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01A67FA9-AA1B-C118-B43B-FEA59094C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62" y="677314"/>
            <a:ext cx="544777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Neural Operator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262208B-E42F-3921-5B2A-B0C9177F1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65" y="1683628"/>
            <a:ext cx="544777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Verification – 1D Poisson’s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99E35F-3767-0920-CAF6-596E8A489941}"/>
                  </a:ext>
                </a:extLst>
              </p:cNvPr>
              <p:cNvSpPr txBox="1"/>
              <p:nvPr/>
            </p:nvSpPr>
            <p:spPr>
              <a:xfrm>
                <a:off x="816765" y="2294077"/>
                <a:ext cx="10558463" cy="4399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′)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Comic Sans MS" pitchFamily="66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99E35F-3767-0920-CAF6-596E8A48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65" y="2294077"/>
                <a:ext cx="10558463" cy="43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C60A064-7963-2AFE-8FEC-81D18BAE6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518" y="3266576"/>
            <a:ext cx="7356300" cy="27450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142502-66FC-4D1D-47B8-AB04F251A47E}"/>
              </a:ext>
            </a:extLst>
          </p:cNvPr>
          <p:cNvSpPr txBox="1"/>
          <p:nvPr/>
        </p:nvSpPr>
        <p:spPr>
          <a:xfrm>
            <a:off x="1691155" y="2970810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Learned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K</a:t>
            </a: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ernal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DCA9B-852C-6FD2-2571-681DD2C4F855}"/>
              </a:ext>
            </a:extLst>
          </p:cNvPr>
          <p:cNvSpPr txBox="1"/>
          <p:nvPr/>
        </p:nvSpPr>
        <p:spPr>
          <a:xfrm>
            <a:off x="5509622" y="2970810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Analytical 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D40F60-1A45-A2D0-2AA1-13810158A3E4}"/>
              </a:ext>
            </a:extLst>
          </p:cNvPr>
          <p:cNvSpPr txBox="1"/>
          <p:nvPr/>
        </p:nvSpPr>
        <p:spPr>
          <a:xfrm>
            <a:off x="3777584" y="6122758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Uniform Converge!</a:t>
            </a:r>
          </a:p>
        </p:txBody>
      </p:sp>
    </p:spTree>
    <p:extLst>
      <p:ext uri="{BB962C8B-B14F-4D97-AF65-F5344CB8AC3E}">
        <p14:creationId xmlns:p14="http://schemas.microsoft.com/office/powerpoint/2010/main" val="3931788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652D9-207E-DC1A-4F26-63BCA10F5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259FC5-CC2F-7DAB-6191-C665849DA183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691A9-70B7-AB20-F353-A468F4A2CD49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7FA4256-F7A2-9E6A-6A39-1B1B2639B2CA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AE89C-5634-589A-47ED-5427F7733453}"/>
                  </a:ext>
                </a:extLst>
              </p:cNvPr>
              <p:cNvSpPr txBox="1"/>
              <p:nvPr/>
            </p:nvSpPr>
            <p:spPr>
              <a:xfrm>
                <a:off x="816765" y="1132392"/>
                <a:ext cx="10558463" cy="37702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AE89C-5634-589A-47ED-5427F7733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65" y="1132392"/>
                <a:ext cx="10558463" cy="377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2">
            <a:extLst>
              <a:ext uri="{FF2B5EF4-FFF2-40B4-BE49-F238E27FC236}">
                <a16:creationId xmlns:a16="http://schemas.microsoft.com/office/drawing/2014/main" id="{A52D2515-C690-5E29-1603-27E31BC0C388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Neural Operator architecture</a:t>
            </a:r>
            <a:endParaRPr lang="en-US" dirty="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339DBAF7-4DF2-6CDB-90A6-054BBAA27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62" y="677314"/>
            <a:ext cx="544777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Neural Operator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F160F-5C3B-0DF7-3121-41F688C93CBC}"/>
              </a:ext>
            </a:extLst>
          </p:cNvPr>
          <p:cNvSpPr txBox="1"/>
          <p:nvPr/>
        </p:nvSpPr>
        <p:spPr>
          <a:xfrm>
            <a:off x="-324964" y="2213791"/>
            <a:ext cx="5718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Example – Nonlinear PDE</a:t>
            </a:r>
          </a:p>
        </p:txBody>
      </p:sp>
      <p:pic>
        <p:nvPicPr>
          <p:cNvPr id="8" name="Picture 7" descr="Navier-Skotes Equation">
            <a:extLst>
              <a:ext uri="{FF2B5EF4-FFF2-40B4-BE49-F238E27FC236}">
                <a16:creationId xmlns:a16="http://schemas.microsoft.com/office/drawing/2014/main" id="{2D27F3AC-8471-0BCF-F327-B2DD5833AB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787" y="2398457"/>
            <a:ext cx="7306427" cy="369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62703-9D45-0DAD-8542-8E0CA32FA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45" y="3203438"/>
            <a:ext cx="3620655" cy="19229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2F5EC9-4D21-771A-9691-612CECD3F976}"/>
              </a:ext>
            </a:extLst>
          </p:cNvPr>
          <p:cNvSpPr txBox="1"/>
          <p:nvPr/>
        </p:nvSpPr>
        <p:spPr>
          <a:xfrm>
            <a:off x="5533885" y="1855972"/>
            <a:ext cx="5718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2D Navier Stokes</a:t>
            </a:r>
          </a:p>
        </p:txBody>
      </p:sp>
    </p:spTree>
    <p:extLst>
      <p:ext uri="{BB962C8B-B14F-4D97-AF65-F5344CB8AC3E}">
        <p14:creationId xmlns:p14="http://schemas.microsoft.com/office/powerpoint/2010/main" val="99338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DC63-31EC-BC9A-7270-0CBBA45A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67FE90-6A69-A4AB-489E-67D33A481091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6DF68-D512-AF2C-101B-D14395FBB4D4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C18CDB-09A6-A432-BF88-70FE70A89358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2196D9-FAD9-365D-F986-E41E7AC64B5B}"/>
                  </a:ext>
                </a:extLst>
              </p:cNvPr>
              <p:cNvSpPr txBox="1"/>
              <p:nvPr/>
            </p:nvSpPr>
            <p:spPr>
              <a:xfrm>
                <a:off x="816765" y="1132392"/>
                <a:ext cx="10558463" cy="37702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2196D9-FAD9-365D-F986-E41E7AC64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65" y="1132392"/>
                <a:ext cx="10558463" cy="377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2">
            <a:extLst>
              <a:ext uri="{FF2B5EF4-FFF2-40B4-BE49-F238E27FC236}">
                <a16:creationId xmlns:a16="http://schemas.microsoft.com/office/drawing/2014/main" id="{1AEC0152-E46F-1EFA-5936-42E42CA0A5FE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Neural Operator architecture</a:t>
            </a:r>
            <a:endParaRPr lang="en-US" dirty="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5D4F1BC2-F6D4-9DE0-F92F-787EC26CD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62" y="677314"/>
            <a:ext cx="544777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Neural Operator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842CF-A115-ED7F-FCED-4F89FC206CBF}"/>
              </a:ext>
            </a:extLst>
          </p:cNvPr>
          <p:cNvSpPr txBox="1"/>
          <p:nvPr/>
        </p:nvSpPr>
        <p:spPr>
          <a:xfrm>
            <a:off x="3535362" y="1881179"/>
            <a:ext cx="5718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Example – Chaotic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E79AAD-8C6C-AED3-7FFE-11EEC6050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73" y="2324518"/>
            <a:ext cx="8976773" cy="753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5928E0-7DB7-B6E7-4FF6-EEE6D478F1ED}"/>
              </a:ext>
            </a:extLst>
          </p:cNvPr>
          <p:cNvSpPr txBox="1"/>
          <p:nvPr/>
        </p:nvSpPr>
        <p:spPr>
          <a:xfrm>
            <a:off x="3535362" y="3109309"/>
            <a:ext cx="5718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</a:rPr>
              <a:t>Solution is Chaotic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7B1ED6-BDA6-DF30-A06C-2E8004B98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42" y="3556206"/>
            <a:ext cx="10938933" cy="2169402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371D69AE-7F86-BFC7-6734-6ADD805C870D}"/>
              </a:ext>
            </a:extLst>
          </p:cNvPr>
          <p:cNvSpPr txBox="1">
            <a:spLocks/>
          </p:cNvSpPr>
          <p:nvPr/>
        </p:nvSpPr>
        <p:spPr>
          <a:xfrm>
            <a:off x="542884" y="6357533"/>
            <a:ext cx="9968482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Zongyi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"Learning chaotic dynamics in dissipative systems."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35 (2022): 16768-16781.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3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4AD1-36BD-A828-088A-CAA8A7859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0174AA-37C1-2226-A25A-1472BFB6DB9F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026CD-3766-1143-288A-B71C2E51FCAB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EAEFBF-551D-FD22-E869-81662ECFAB86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F34AD-3F70-6D29-C64F-0FFD1E10DEBA}"/>
                  </a:ext>
                </a:extLst>
              </p:cNvPr>
              <p:cNvSpPr txBox="1"/>
              <p:nvPr/>
            </p:nvSpPr>
            <p:spPr>
              <a:xfrm>
                <a:off x="816765" y="1132392"/>
                <a:ext cx="10558463" cy="37702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F34AD-3F70-6D29-C64F-0FFD1E10D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65" y="1132392"/>
                <a:ext cx="10558463" cy="377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2">
            <a:extLst>
              <a:ext uri="{FF2B5EF4-FFF2-40B4-BE49-F238E27FC236}">
                <a16:creationId xmlns:a16="http://schemas.microsoft.com/office/drawing/2014/main" id="{E2EBD818-FC21-FD38-1120-E5D8AA93609F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Neural Operator architecture</a:t>
            </a:r>
            <a:endParaRPr lang="en-US" dirty="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35FE4D33-EAAD-2F55-78EA-679AC4AB8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62" y="677314"/>
            <a:ext cx="544777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Neural Operator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884FA-5B3B-6293-332C-04778B424CFB}"/>
              </a:ext>
            </a:extLst>
          </p:cNvPr>
          <p:cNvSpPr txBox="1"/>
          <p:nvPr/>
        </p:nvSpPr>
        <p:spPr>
          <a:xfrm>
            <a:off x="3434528" y="1733343"/>
            <a:ext cx="5718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</a:rPr>
              <a:t>But we can learn the attractor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B92220-0704-8EFB-7549-6B9CA8903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65" y="2102675"/>
            <a:ext cx="6457802" cy="43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9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6213-C52E-DBAE-08CC-B8CCC1132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0A9B687-8451-EBE3-5E7D-409662B358C1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D8AB1-1EF1-FFB7-90ED-A17988CF380D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AE16687-622E-64A3-FACF-6FFBAD610658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65E98-D5E4-ADD1-3AE4-62F28280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790"/>
            <a:ext cx="6748313" cy="552642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A93B825-FE12-DD11-3969-7652BDAEC0CE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solidFill>
                  <a:srgbClr val="0000FF"/>
                </a:solidFill>
                <a:latin typeface="Comic Sans MS"/>
              </a:rPr>
              <a:t>Fourcast</a:t>
            </a:r>
            <a:r>
              <a:rPr lang="en-US" b="1" dirty="0">
                <a:solidFill>
                  <a:srgbClr val="0000FF"/>
                </a:solidFill>
                <a:latin typeface="Comic Sans MS"/>
              </a:rPr>
              <a:t> Net - NVDIA</a:t>
            </a:r>
            <a:endParaRPr lang="en-US" dirty="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A954067F-2D68-5C25-BC82-5A7A60F2D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848" y="1435807"/>
            <a:ext cx="359102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Neural Operator is an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617625-57E7-1EB5-0A15-AA2F9F7F4DD9}"/>
                  </a:ext>
                </a:extLst>
              </p:cNvPr>
              <p:cNvSpPr txBox="1"/>
              <p:nvPr/>
            </p:nvSpPr>
            <p:spPr>
              <a:xfrm>
                <a:off x="6974019" y="2199191"/>
                <a:ext cx="5132256" cy="25776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Can be used when we known full data and little about physics.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altLang="zh-CN" sz="1600" dirty="0">
                    <a:latin typeface="Comic Sans MS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Can be used when we know full physics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Or combined: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617625-57E7-1EB5-0A15-AA2F9F7F4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019" y="2199191"/>
                <a:ext cx="5132256" cy="2577629"/>
              </a:xfrm>
              <a:prstGeom prst="rect">
                <a:avLst/>
              </a:prstGeom>
              <a:blipFill>
                <a:blip r:embed="rId4"/>
                <a:stretch>
                  <a:fillRect l="-355" t="-23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3A701FF-5137-DF61-1ACE-5C89B1FDBAE9}"/>
              </a:ext>
            </a:extLst>
          </p:cNvPr>
          <p:cNvSpPr txBox="1"/>
          <p:nvPr/>
        </p:nvSpPr>
        <p:spPr>
          <a:xfrm>
            <a:off x="5989705" y="62986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Pathak, Jaideep, et al. "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Fourcastnet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global data-driven high-resolution weather model using adaptive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fourier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neural operators."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arXiv:2202.11214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196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C9FEA-285E-049F-F0F9-A6C672C5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7F6976-8B0E-4777-0DF2-ADADD069DFC9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46BE8C8-4574-6AFC-F9A3-5DAD3E70A12A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Example: P</a:t>
            </a:r>
            <a:r>
              <a:rPr lang="en-US" altLang="zh-CN" b="1" dirty="0">
                <a:solidFill>
                  <a:srgbClr val="0000FF"/>
                </a:solidFill>
                <a:latin typeface="Comic Sans MS"/>
              </a:rPr>
              <a:t>arameterized linear elasticity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6D7C8-09A8-2452-D812-0893243785DD}"/>
              </a:ext>
            </a:extLst>
          </p:cNvPr>
          <p:cNvSpPr txBox="1"/>
          <p:nvPr/>
        </p:nvSpPr>
        <p:spPr>
          <a:xfrm>
            <a:off x="-638932" y="2832625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Test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FA779-0D8D-AA8B-3FB4-A2C27EBE52DA}"/>
              </a:ext>
            </a:extLst>
          </p:cNvPr>
          <p:cNvSpPr txBox="1"/>
          <p:nvPr/>
        </p:nvSpPr>
        <p:spPr>
          <a:xfrm>
            <a:off x="1589941" y="1283225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Input of interest c(x)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30586-272B-764B-C4E5-256BEB5FE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38" y="1772222"/>
            <a:ext cx="3058377" cy="309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1975E5-23F9-1677-0D7A-566C1B0F085A}"/>
              </a:ext>
            </a:extLst>
          </p:cNvPr>
          <p:cNvSpPr txBox="1"/>
          <p:nvPr/>
        </p:nvSpPr>
        <p:spPr>
          <a:xfrm>
            <a:off x="7400016" y="1283225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Output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B70BA-B395-E5B4-FD7D-7A1DAE63BFB1}"/>
                  </a:ext>
                </a:extLst>
              </p:cNvPr>
              <p:cNvSpPr txBox="1"/>
              <p:nvPr/>
            </p:nvSpPr>
            <p:spPr>
              <a:xfrm>
                <a:off x="5728866" y="2333276"/>
                <a:ext cx="23116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B70BA-B395-E5B4-FD7D-7A1DAE63B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866" y="2333276"/>
                <a:ext cx="23116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702A851B-51E0-1B3B-1A9D-2F7DE47DA172}"/>
              </a:ext>
            </a:extLst>
          </p:cNvPr>
          <p:cNvSpPr/>
          <p:nvPr/>
        </p:nvSpPr>
        <p:spPr>
          <a:xfrm>
            <a:off x="6177597" y="2852200"/>
            <a:ext cx="1308100" cy="2721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B0D31-1902-E7AD-366E-9959DBC52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196" y="1772222"/>
            <a:ext cx="3668253" cy="3126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C3AB02-6153-56C8-F801-962EC96E17F9}"/>
              </a:ext>
            </a:extLst>
          </p:cNvPr>
          <p:cNvSpPr txBox="1"/>
          <p:nvPr/>
        </p:nvSpPr>
        <p:spPr>
          <a:xfrm>
            <a:off x="4767433" y="5574775"/>
            <a:ext cx="484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/>
              </a:rPr>
              <a:t>Test data not in the training data set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148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8D827-F058-7507-9D84-047C78482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EFCE3C-C9DE-4E29-EB38-59A7F844F4D2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F09B2-89AC-A9F8-4D1B-1A7DD71FB6B1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322A3FB-9B40-E880-BA4A-CFBEE1BF9BD5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4CE5D96-AE2D-2FB1-D94B-365062B85A34}"/>
              </a:ext>
            </a:extLst>
          </p:cNvPr>
          <p:cNvSpPr txBox="1">
            <a:spLocks/>
          </p:cNvSpPr>
          <p:nvPr/>
        </p:nvSpPr>
        <p:spPr>
          <a:xfrm>
            <a:off x="768470" y="183089"/>
            <a:ext cx="11050345" cy="61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Neural Operators are Universal Operator Approximators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E7B10A-A465-03AC-012A-8BBCA142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233995"/>
            <a:ext cx="10075333" cy="2088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962147-C288-812E-301F-63FFB539BBFA}"/>
                  </a:ext>
                </a:extLst>
              </p:cNvPr>
              <p:cNvSpPr txBox="1"/>
              <p:nvPr/>
            </p:nvSpPr>
            <p:spPr>
              <a:xfrm>
                <a:off x="1149350" y="3837492"/>
                <a:ext cx="10106025" cy="166064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Suppose an operator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maps the input function to the output function that are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functions: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Then there exists a Neural Operator that can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with arbitrary precision.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962147-C288-812E-301F-63FFB539B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50" y="3837492"/>
                <a:ext cx="10106025" cy="1660647"/>
              </a:xfrm>
              <a:prstGeom prst="rect">
                <a:avLst/>
              </a:prstGeom>
              <a:blipFill>
                <a:blip r:embed="rId4"/>
                <a:stretch>
                  <a:fillRect l="-181" t="-364" b="-363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6">
            <a:extLst>
              <a:ext uri="{FF2B5EF4-FFF2-40B4-BE49-F238E27FC236}">
                <a16:creationId xmlns:a16="http://schemas.microsoft.com/office/drawing/2014/main" id="{8ADA9F46-BB45-AA94-4C56-88155B120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429" y="3356173"/>
            <a:ext cx="8915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In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849264-728B-96B5-741C-C44F7115D4AF}"/>
              </a:ext>
            </a:extLst>
          </p:cNvPr>
          <p:cNvSpPr txBox="1"/>
          <p:nvPr/>
        </p:nvSpPr>
        <p:spPr>
          <a:xfrm>
            <a:off x="1149350" y="6256099"/>
            <a:ext cx="923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Kovachki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Nikola, et al. "Neural operator: Learning maps between function spaces with applications to PDEs."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24.89 (2023): 1-97.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7787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CF08E99-F0A6-4540-A2B5-7EA83905F28B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Summary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679EE3-A8E0-418F-B515-9AA88C49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F58FA-547E-4CA2-BE13-6C17637B8BC1}"/>
              </a:ext>
            </a:extLst>
          </p:cNvPr>
          <p:cNvSpPr txBox="1"/>
          <p:nvPr/>
        </p:nvSpPr>
        <p:spPr>
          <a:xfrm>
            <a:off x="2650663" y="3244334"/>
            <a:ext cx="728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</a:rPr>
              <a:t>Next lecture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3122E-9773-4032-8388-E57927FB4C54}"/>
              </a:ext>
            </a:extLst>
          </p:cNvPr>
          <p:cNvSpPr txBox="1"/>
          <p:nvPr/>
        </p:nvSpPr>
        <p:spPr>
          <a:xfrm>
            <a:off x="1096803" y="1409324"/>
            <a:ext cx="10393680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Key idea</a:t>
            </a:r>
            <a:r>
              <a:rPr lang="en-US" altLang="zh-CN" sz="1600" dirty="0">
                <a:latin typeface="Comic Sans MS" pitchFamily="66" charset="0"/>
              </a:rPr>
              <a:t>: replace the convolution matrix in Neural Networks by integral transform with a kernel function!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7A0F3-A4D1-499B-A7F5-8FB598B1AF43}"/>
              </a:ext>
            </a:extLst>
          </p:cNvPr>
          <p:cNvSpPr txBox="1"/>
          <p:nvPr/>
        </p:nvSpPr>
        <p:spPr>
          <a:xfrm>
            <a:off x="1096803" y="3786683"/>
            <a:ext cx="10393680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Learning with irregular data – Graph Neural networks and Graph Neural Operator: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Learning PDE with smooth fields – Fourier Neural Operator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386F9-1075-C10F-66A8-645A5507AF88}"/>
              </a:ext>
            </a:extLst>
          </p:cNvPr>
          <p:cNvSpPr txBox="1"/>
          <p:nvPr/>
        </p:nvSpPr>
        <p:spPr>
          <a:xfrm>
            <a:off x="2803063" y="853286"/>
            <a:ext cx="728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</a:rPr>
              <a:t>Neural Operator – a generalization of Neural Networks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6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A36D2-1D4D-AF31-4FCE-0135651B4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D56019-5236-CD67-F6A7-EA1005514C9B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3070431-30B8-7CD4-28FD-150ADA702B61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What is special about it?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20514-B783-D484-AD4A-C8895BA07D5E}"/>
              </a:ext>
            </a:extLst>
          </p:cNvPr>
          <p:cNvSpPr txBox="1"/>
          <p:nvPr/>
        </p:nvSpPr>
        <p:spPr>
          <a:xfrm>
            <a:off x="697935" y="1593295"/>
            <a:ext cx="4713255" cy="38087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This looks like an ideal problem for classical neural networks (e.g.,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CNN</a:t>
            </a:r>
            <a:r>
              <a:rPr lang="en-US" altLang="zh-CN" sz="1600" dirty="0">
                <a:latin typeface="Comic Sans MS" pitchFamily="66" charset="0"/>
              </a:rPr>
              <a:t>)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at the first glance.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However, Operators maps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functions to functions</a:t>
            </a:r>
            <a:r>
              <a:rPr lang="en-US" altLang="zh-CN" sz="1600" dirty="0">
                <a:latin typeface="Comic Sans MS" pitchFamily="66" charset="0"/>
              </a:rPr>
              <a:t>. 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Functions are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infinite dimensional</a:t>
            </a:r>
            <a:r>
              <a:rPr lang="en-US" altLang="zh-CN" sz="1600" dirty="0">
                <a:latin typeface="Comic Sans MS" pitchFamily="66" charset="0"/>
              </a:rPr>
              <a:t> objects. 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Image on the other hand is a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finite dimensional </a:t>
            </a:r>
            <a:r>
              <a:rPr lang="en-US" altLang="zh-CN" sz="1600" dirty="0">
                <a:latin typeface="Comic Sans MS" pitchFamily="66" charset="0"/>
              </a:rPr>
              <a:t>object that finite resolution (e.g., 16x616, 256x256). It can be thought as a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discretization</a:t>
            </a:r>
            <a:r>
              <a:rPr lang="en-US" altLang="zh-CN" sz="1600" dirty="0">
                <a:latin typeface="Comic Sans MS" pitchFamily="66" charset="0"/>
              </a:rPr>
              <a:t> of a function.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1CEC5-62D6-8229-5586-9B2AC7C4F920}"/>
              </a:ext>
            </a:extLst>
          </p:cNvPr>
          <p:cNvSpPr txBox="1"/>
          <p:nvPr/>
        </p:nvSpPr>
        <p:spPr>
          <a:xfrm>
            <a:off x="968132" y="1223963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Physics are infinite dimensional 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5695D-40F1-72BD-4B33-654F5CA49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23" y="1799898"/>
            <a:ext cx="2327562" cy="238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F4C04C-14F4-BCAB-79D5-81C11546AB7B}"/>
              </a:ext>
            </a:extLst>
          </p:cNvPr>
          <p:cNvSpPr txBox="1"/>
          <p:nvPr/>
        </p:nvSpPr>
        <p:spPr>
          <a:xfrm>
            <a:off x="5866411" y="625981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Fukami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Kai, Koji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Fukagata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Kunihiko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Taira. "Super-resolution analysis via machine learning: a survey for fluid flows."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Theoretical and Computational Fluid Dynamics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(2023): 1-24.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D6CD0-1FF9-91D2-1989-6D994A94E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975" y="1799898"/>
            <a:ext cx="2426804" cy="2390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175B2-1198-66FF-8F00-EB50EA5C994F}"/>
              </a:ext>
            </a:extLst>
          </p:cNvPr>
          <p:cNvSpPr txBox="1"/>
          <p:nvPr/>
        </p:nvSpPr>
        <p:spPr>
          <a:xfrm>
            <a:off x="5444440" y="1378227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High resolution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49FE4-5DD9-5364-7F4D-C6D21DCF2726}"/>
              </a:ext>
            </a:extLst>
          </p:cNvPr>
          <p:cNvSpPr txBox="1"/>
          <p:nvPr/>
        </p:nvSpPr>
        <p:spPr>
          <a:xfrm>
            <a:off x="8605256" y="1378227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Low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82259-1501-E0C5-E4A4-CF9A80E1078A}"/>
                  </a:ext>
                </a:extLst>
              </p:cNvPr>
              <p:cNvSpPr txBox="1"/>
              <p:nvPr/>
            </p:nvSpPr>
            <p:spPr>
              <a:xfrm>
                <a:off x="6827981" y="4372903"/>
                <a:ext cx="41728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Isotropic turbulence vorticity field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8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82259-1501-E0C5-E4A4-CF9A80E10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981" y="4372903"/>
                <a:ext cx="4172859" cy="646331"/>
              </a:xfrm>
              <a:prstGeom prst="rect">
                <a:avLst/>
              </a:prstGeom>
              <a:blipFill>
                <a:blip r:embed="rId5"/>
                <a:stretch>
                  <a:fillRect t="-3774" r="-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21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AF12-CBAA-FBBC-B8E8-B45F3DD86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0A25D0-9E69-D521-75BB-87A036F0D52B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D4474C5-D4F3-7466-66C3-DE929A126D8C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What is special about it?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69C7E-0279-EF02-DC8C-B37E168487C4}"/>
              </a:ext>
            </a:extLst>
          </p:cNvPr>
          <p:cNvSpPr txBox="1"/>
          <p:nvPr/>
        </p:nvSpPr>
        <p:spPr>
          <a:xfrm>
            <a:off x="697935" y="1593295"/>
            <a:ext cx="4713255" cy="27084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If one train classical neural networks (CNN, Res-Net, U-net etc.) to learn operators at from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data obtained at a single resolution</a:t>
            </a:r>
            <a:r>
              <a:rPr lang="en-US" altLang="zh-CN" sz="1600" dirty="0">
                <a:latin typeface="Comic Sans MS" pitchFamily="66" charset="0"/>
              </a:rPr>
              <a:t>.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If one then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test </a:t>
            </a:r>
            <a:r>
              <a:rPr lang="en-US" altLang="zh-CN" sz="1600" dirty="0">
                <a:latin typeface="Comic Sans MS" pitchFamily="66" charset="0"/>
              </a:rPr>
              <a:t>the trained architecture with obtained from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different resolutions</a:t>
            </a:r>
            <a:r>
              <a:rPr lang="en-US" altLang="zh-CN" sz="1600" dirty="0">
                <a:latin typeface="Comic Sans MS" pitchFamily="66" charset="0"/>
              </a:rPr>
              <a:t>. 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The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test error </a:t>
            </a:r>
            <a:r>
              <a:rPr lang="en-US" altLang="zh-CN" sz="1600" dirty="0">
                <a:latin typeface="Comic Sans MS" pitchFamily="66" charset="0"/>
              </a:rPr>
              <a:t>will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increase dramatically </a:t>
            </a:r>
            <a:r>
              <a:rPr lang="en-US" altLang="zh-CN" sz="1600" dirty="0">
                <a:latin typeface="Comic Sans MS" pitchFamily="66" charset="0"/>
              </a:rPr>
              <a:t>–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classical architecture </a:t>
            </a:r>
            <a:r>
              <a:rPr lang="en-US" altLang="zh-CN" sz="1600" dirty="0">
                <a:latin typeface="Comic Sans MS" pitchFamily="66" charset="0"/>
              </a:rPr>
              <a:t>are optimized at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a single resolution</a:t>
            </a:r>
            <a:r>
              <a:rPr lang="en-US" altLang="zh-CN" sz="1600" dirty="0">
                <a:latin typeface="Comic Sans MS" pitchFamily="66" charset="0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EABCC-CF36-6813-C321-2CDCC1D3E9F6}"/>
              </a:ext>
            </a:extLst>
          </p:cNvPr>
          <p:cNvSpPr txBox="1"/>
          <p:nvPr/>
        </p:nvSpPr>
        <p:spPr>
          <a:xfrm>
            <a:off x="968132" y="1223963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In practice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6E3C8-73BF-065D-5475-D85B07CF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83" y="1223963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96093-5B88-5F2D-3CA5-20D5045DAC77}"/>
              </a:ext>
            </a:extLst>
          </p:cNvPr>
          <p:cNvSpPr txBox="1"/>
          <p:nvPr/>
        </p:nvSpPr>
        <p:spPr>
          <a:xfrm>
            <a:off x="7366329" y="812139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Example – Darcy flow problem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3B343-030D-1FAA-D0D4-8482FA2C9C96}"/>
              </a:ext>
            </a:extLst>
          </p:cNvPr>
          <p:cNvCxnSpPr>
            <a:cxnSpLocks/>
          </p:cNvCxnSpPr>
          <p:nvPr/>
        </p:nvCxnSpPr>
        <p:spPr>
          <a:xfrm>
            <a:off x="7366329" y="200693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D5E6A7-A1F3-92A4-67D7-6BFF2993D69F}"/>
              </a:ext>
            </a:extLst>
          </p:cNvPr>
          <p:cNvCxnSpPr/>
          <p:nvPr/>
        </p:nvCxnSpPr>
        <p:spPr>
          <a:xfrm>
            <a:off x="7433953" y="3625932"/>
            <a:ext cx="332509" cy="30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233A15-AF64-A35A-FD10-B1F6AD46EAC2}"/>
              </a:ext>
            </a:extLst>
          </p:cNvPr>
          <p:cNvSpPr txBox="1"/>
          <p:nvPr/>
        </p:nvSpPr>
        <p:spPr>
          <a:xfrm>
            <a:off x="7398328" y="40255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CNN, </a:t>
            </a:r>
            <a:r>
              <a:rPr lang="en-US" dirty="0">
                <a:solidFill>
                  <a:srgbClr val="FF0000"/>
                </a:solidFill>
              </a:rPr>
              <a:t>training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19FD3E-A959-2482-BC60-C14213952483}"/>
              </a:ext>
            </a:extLst>
          </p:cNvPr>
          <p:cNvCxnSpPr>
            <a:cxnSpLocks/>
          </p:cNvCxnSpPr>
          <p:nvPr/>
        </p:nvCxnSpPr>
        <p:spPr>
          <a:xfrm>
            <a:off x="8102930" y="2751117"/>
            <a:ext cx="1147321" cy="61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D43F9C-F00F-1F05-3780-C7D465027DCC}"/>
              </a:ext>
            </a:extLst>
          </p:cNvPr>
          <p:cNvCxnSpPr>
            <a:cxnSpLocks/>
          </p:cNvCxnSpPr>
          <p:nvPr/>
        </p:nvCxnSpPr>
        <p:spPr>
          <a:xfrm>
            <a:off x="8968115" y="2226780"/>
            <a:ext cx="599438" cy="1095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3AC6EB-C0E6-E356-12A4-DCA3E359325F}"/>
              </a:ext>
            </a:extLst>
          </p:cNvPr>
          <p:cNvCxnSpPr>
            <a:cxnSpLocks/>
          </p:cNvCxnSpPr>
          <p:nvPr/>
        </p:nvCxnSpPr>
        <p:spPr>
          <a:xfrm flipH="1">
            <a:off x="9868395" y="1728120"/>
            <a:ext cx="1413429" cy="1565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ECEFE0-9D61-3040-6BDF-283818E18078}"/>
              </a:ext>
            </a:extLst>
          </p:cNvPr>
          <p:cNvSpPr txBox="1"/>
          <p:nvPr/>
        </p:nvSpPr>
        <p:spPr>
          <a:xfrm>
            <a:off x="9056943" y="3364675"/>
            <a:ext cx="137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CNN, </a:t>
            </a:r>
            <a:r>
              <a:rPr lang="en-US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0D75BA-B9D4-7853-D26C-4E84B4B72FEA}"/>
              </a:ext>
            </a:extLst>
          </p:cNvPr>
          <p:cNvSpPr txBox="1"/>
          <p:nvPr/>
        </p:nvSpPr>
        <p:spPr>
          <a:xfrm>
            <a:off x="166254" y="6323150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Kovachki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Nikola, et al. "Neural operator: Learning maps between function spaces with applications to PDEs."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24.89 (2023): 1-97.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928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3124D-A9B6-2AE6-C948-C0CE59698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A87BAC-0EE4-E5FE-C367-AF74096EB5AA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3509296-04BA-783B-B72B-F86F467B2BD8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Can we build neural networks in function space?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EA0F0-154A-122E-E415-ACA4072EE8F7}"/>
              </a:ext>
            </a:extLst>
          </p:cNvPr>
          <p:cNvSpPr txBox="1"/>
          <p:nvPr/>
        </p:nvSpPr>
        <p:spPr>
          <a:xfrm>
            <a:off x="697935" y="1593295"/>
            <a:ext cx="4713255" cy="43396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We wish to design architectures that maps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function</a:t>
            </a:r>
            <a:r>
              <a:rPr lang="en-US" altLang="zh-CN" sz="1600" dirty="0">
                <a:latin typeface="Comic Sans MS" pitchFamily="66" charset="0"/>
              </a:rPr>
              <a:t> to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function</a:t>
            </a:r>
            <a:r>
              <a:rPr lang="en-US" altLang="zh-CN" sz="1600" dirty="0">
                <a:latin typeface="Comic Sans MS" pitchFamily="66" charset="0"/>
              </a:rPr>
              <a:t>.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This is a generalization of Neural Network that maps finite dimensional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vectors to vectors</a:t>
            </a:r>
            <a:r>
              <a:rPr lang="en-US" altLang="zh-CN" sz="1600" dirty="0">
                <a:latin typeface="Comic Sans MS" pitchFamily="66" charset="0"/>
              </a:rPr>
              <a:t>. 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In practice</a:t>
            </a:r>
            <a:r>
              <a:rPr lang="en-US" altLang="zh-CN" sz="1600" dirty="0">
                <a:latin typeface="Comic Sans MS" pitchFamily="66" charset="0"/>
              </a:rPr>
              <a:t>, we wish to design architecture that can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flat the curve</a:t>
            </a:r>
            <a:r>
              <a:rPr lang="en-US" altLang="zh-CN" sz="1600" dirty="0">
                <a:latin typeface="Comic Sans MS" pitchFamily="66" charset="0"/>
              </a:rPr>
              <a:t>. 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Train</a:t>
            </a:r>
            <a:r>
              <a:rPr lang="en-US" altLang="zh-CN" sz="1600" dirty="0">
                <a:latin typeface="Comic Sans MS" pitchFamily="66" charset="0"/>
              </a:rPr>
              <a:t> in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one resolution </a:t>
            </a:r>
            <a:r>
              <a:rPr lang="en-US" altLang="zh-CN" sz="1600" dirty="0">
                <a:latin typeface="Comic Sans MS" pitchFamily="66" charset="0"/>
              </a:rPr>
              <a:t>and can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generalize</a:t>
            </a:r>
            <a:r>
              <a:rPr lang="en-US" altLang="zh-CN" sz="1600" dirty="0">
                <a:latin typeface="Comic Sans MS" pitchFamily="66" charset="0"/>
              </a:rPr>
              <a:t> to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other resolutions </a:t>
            </a:r>
            <a:r>
              <a:rPr lang="en-US" altLang="zh-CN" sz="1600" dirty="0">
                <a:latin typeface="Comic Sans MS" pitchFamily="66" charset="0"/>
              </a:rPr>
              <a:t>with little or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no increase in test error</a:t>
            </a:r>
            <a:r>
              <a:rPr lang="en-US" altLang="zh-CN" sz="1600" dirty="0">
                <a:latin typeface="Comic Sans MS" pitchFamily="66" charset="0"/>
              </a:rPr>
              <a:t>. 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This is also known as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one-shot super resolution</a:t>
            </a:r>
            <a:r>
              <a:rPr lang="en-US" altLang="zh-CN" sz="1600" dirty="0">
                <a:latin typeface="Comic Sans MS" pitchFamily="66" charset="0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9470E-2903-3A9B-5B6B-EA59C2CE1E1A}"/>
              </a:ext>
            </a:extLst>
          </p:cNvPr>
          <p:cNvSpPr txBox="1"/>
          <p:nvPr/>
        </p:nvSpPr>
        <p:spPr>
          <a:xfrm>
            <a:off x="968132" y="1223963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Comic Sans MS" panose="030F0702030302020204" pitchFamily="66" charset="0"/>
              </a:rPr>
              <a:t>Nueral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 Operator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7E623-E498-9AC6-87F7-1FBCB8DE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83" y="1223963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3250-3B88-0503-378B-2AB4A9C62843}"/>
              </a:ext>
            </a:extLst>
          </p:cNvPr>
          <p:cNvSpPr txBox="1"/>
          <p:nvPr/>
        </p:nvSpPr>
        <p:spPr>
          <a:xfrm>
            <a:off x="7366329" y="812139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Example – Darcy flow problem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652583-8D99-A325-A69F-262E02E4B9CF}"/>
              </a:ext>
            </a:extLst>
          </p:cNvPr>
          <p:cNvCxnSpPr>
            <a:cxnSpLocks/>
          </p:cNvCxnSpPr>
          <p:nvPr/>
        </p:nvCxnSpPr>
        <p:spPr>
          <a:xfrm>
            <a:off x="7366329" y="200693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08CFD3E-25B0-5C6E-FB62-62DAF196CED2}"/>
              </a:ext>
            </a:extLst>
          </p:cNvPr>
          <p:cNvSpPr txBox="1"/>
          <p:nvPr/>
        </p:nvSpPr>
        <p:spPr>
          <a:xfrm>
            <a:off x="166254" y="6323150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Kovachki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Nikola, et al. "Neural operator: Learning maps between function spaces with applications to PDEs."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24.89 (2023): 1-97.</a:t>
            </a:r>
            <a:endParaRPr lang="en-US" sz="11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39A8A9-DFFC-0BD0-B02A-3B178591BA8E}"/>
              </a:ext>
            </a:extLst>
          </p:cNvPr>
          <p:cNvCxnSpPr>
            <a:cxnSpLocks/>
          </p:cNvCxnSpPr>
          <p:nvPr/>
        </p:nvCxnSpPr>
        <p:spPr>
          <a:xfrm flipV="1">
            <a:off x="7410203" y="3582390"/>
            <a:ext cx="3875314" cy="2770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CB8F969-50E9-F069-054A-8719722671AA}"/>
              </a:ext>
            </a:extLst>
          </p:cNvPr>
          <p:cNvSpPr/>
          <p:nvPr/>
        </p:nvSpPr>
        <p:spPr>
          <a:xfrm>
            <a:off x="8045882" y="3568164"/>
            <a:ext cx="83869" cy="83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98BDFD-BFC0-020E-885A-4F824D9E1281}"/>
              </a:ext>
            </a:extLst>
          </p:cNvPr>
          <p:cNvSpPr/>
          <p:nvPr/>
        </p:nvSpPr>
        <p:spPr>
          <a:xfrm>
            <a:off x="8890432" y="3554309"/>
            <a:ext cx="83869" cy="83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3D1AB1-F586-A0B7-4BAB-CD6EBA8D410B}"/>
              </a:ext>
            </a:extLst>
          </p:cNvPr>
          <p:cNvSpPr/>
          <p:nvPr/>
        </p:nvSpPr>
        <p:spPr>
          <a:xfrm>
            <a:off x="11243582" y="3526229"/>
            <a:ext cx="83869" cy="83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5F8BC7-34D1-5B8F-3A60-1985DC8C53D3}"/>
              </a:ext>
            </a:extLst>
          </p:cNvPr>
          <p:cNvCxnSpPr>
            <a:cxnSpLocks/>
          </p:cNvCxnSpPr>
          <p:nvPr/>
        </p:nvCxnSpPr>
        <p:spPr>
          <a:xfrm>
            <a:off x="8400640" y="2530984"/>
            <a:ext cx="573661" cy="40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34511B-FE39-118E-701D-703A4C55F055}"/>
              </a:ext>
            </a:extLst>
          </p:cNvPr>
          <p:cNvSpPr txBox="1"/>
          <p:nvPr/>
        </p:nvSpPr>
        <p:spPr>
          <a:xfrm>
            <a:off x="9056943" y="266640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Neural Networks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F9EFFF-358B-AD8E-4B59-BC70CF2EC92F}"/>
              </a:ext>
            </a:extLst>
          </p:cNvPr>
          <p:cNvCxnSpPr>
            <a:cxnSpLocks/>
          </p:cNvCxnSpPr>
          <p:nvPr/>
        </p:nvCxnSpPr>
        <p:spPr>
          <a:xfrm>
            <a:off x="8497210" y="3610098"/>
            <a:ext cx="573661" cy="40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5F0DD28-0724-A7EF-59F9-1DA600907E64}"/>
              </a:ext>
            </a:extLst>
          </p:cNvPr>
          <p:cNvSpPr txBox="1"/>
          <p:nvPr/>
        </p:nvSpPr>
        <p:spPr>
          <a:xfrm>
            <a:off x="9136083" y="3832381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Neural Operator</a:t>
            </a:r>
          </a:p>
        </p:txBody>
      </p:sp>
    </p:spTree>
    <p:extLst>
      <p:ext uri="{BB962C8B-B14F-4D97-AF65-F5344CB8AC3E}">
        <p14:creationId xmlns:p14="http://schemas.microsoft.com/office/powerpoint/2010/main" val="170317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26FB-80AA-E38F-E69F-D5C6C271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93855B-C789-0EE4-8C94-AC2D2C1E0042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A504AD9-04FB-E035-F8E5-307DDE6FFD2C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Solution operator for Poisson’s equation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425F4-1735-6418-0C59-53B114059748}"/>
              </a:ext>
            </a:extLst>
          </p:cNvPr>
          <p:cNvSpPr txBox="1"/>
          <p:nvPr/>
        </p:nvSpPr>
        <p:spPr>
          <a:xfrm>
            <a:off x="697935" y="1126199"/>
            <a:ext cx="4713255" cy="176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</a:t>
            </a:r>
            <a:r>
              <a:rPr lang="en-US" altLang="zh-CN" sz="1600" dirty="0" err="1">
                <a:latin typeface="Comic Sans MS" pitchFamily="66" charset="0"/>
              </a:rPr>
              <a:t>i</a:t>
            </a:r>
            <a:r>
              <a:rPr lang="en-US" altLang="zh-CN" sz="1600" dirty="0">
                <a:latin typeface="Comic Sans MS" pitchFamily="66" charset="0"/>
              </a:rPr>
              <a:t>) Governing equation: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(ii) Boundary condition (closure): 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16A6EC-240D-742F-704E-4EB4AA08E670}"/>
              </a:ext>
            </a:extLst>
          </p:cNvPr>
          <p:cNvSpPr txBox="1"/>
          <p:nvPr/>
        </p:nvSpPr>
        <p:spPr>
          <a:xfrm>
            <a:off x="1223092" y="3039228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Green’s function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079FBB-C4E5-4CDC-BB73-4557B65395F1}"/>
                  </a:ext>
                </a:extLst>
              </p:cNvPr>
              <p:cNvSpPr txBox="1"/>
              <p:nvPr/>
            </p:nvSpPr>
            <p:spPr>
              <a:xfrm>
                <a:off x="697935" y="5818287"/>
                <a:ext cx="4685333" cy="6342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altLang="zh-CN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supHide m:val="on"/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16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079FBB-C4E5-4CDC-BB73-4557B6539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35" y="5818287"/>
                <a:ext cx="4685333" cy="6342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1DA26A2-28BE-A67E-C70B-E014D2BF2BBF}"/>
              </a:ext>
            </a:extLst>
          </p:cNvPr>
          <p:cNvSpPr txBox="1"/>
          <p:nvPr/>
        </p:nvSpPr>
        <p:spPr>
          <a:xfrm>
            <a:off x="2106247" y="5379615"/>
            <a:ext cx="2273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</a:rPr>
              <a:t>Solution operator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3">
                <a:extLst>
                  <a:ext uri="{FF2B5EF4-FFF2-40B4-BE49-F238E27FC236}">
                    <a16:creationId xmlns:a16="http://schemas.microsoft.com/office/drawing/2014/main" id="{468F317B-F837-4C7E-6459-C5DD1600CAF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7002" y="1524714"/>
              <a:ext cx="4105642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731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396911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  <a:endParaRPr lang="en-GB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3">
                <a:extLst>
                  <a:ext uri="{FF2B5EF4-FFF2-40B4-BE49-F238E27FC236}">
                    <a16:creationId xmlns:a16="http://schemas.microsoft.com/office/drawing/2014/main" id="{468F317B-F837-4C7E-6459-C5DD1600CAF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7002" y="1524714"/>
              <a:ext cx="4105642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731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396911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514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4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3">
                <a:extLst>
                  <a:ext uri="{FF2B5EF4-FFF2-40B4-BE49-F238E27FC236}">
                    <a16:creationId xmlns:a16="http://schemas.microsoft.com/office/drawing/2014/main" id="{5E097361-0306-8058-5E40-EE845ED6132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6998" y="2383416"/>
              <a:ext cx="4133355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2816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560539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GB" sz="1600" b="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3">
                <a:extLst>
                  <a:ext uri="{FF2B5EF4-FFF2-40B4-BE49-F238E27FC236}">
                    <a16:creationId xmlns:a16="http://schemas.microsoft.com/office/drawing/2014/main" id="{5E097361-0306-8058-5E40-EE845ED6132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6998" y="2383416"/>
              <a:ext cx="4133355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2816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560539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60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52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9ADD8C1-60C8-D1EB-4866-2C8A9D160A59}"/>
              </a:ext>
            </a:extLst>
          </p:cNvPr>
          <p:cNvSpPr txBox="1"/>
          <p:nvPr/>
        </p:nvSpPr>
        <p:spPr>
          <a:xfrm>
            <a:off x="6888561" y="754990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Example: Poisson’s equation in 1D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1F8EF-60BB-410E-6A5C-4F78558920D2}"/>
                  </a:ext>
                </a:extLst>
              </p:cNvPr>
              <p:cNvSpPr txBox="1"/>
              <p:nvPr/>
            </p:nvSpPr>
            <p:spPr>
              <a:xfrm>
                <a:off x="697935" y="3538768"/>
                <a:ext cx="4713255" cy="147732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(</a:t>
                </a:r>
                <a:r>
                  <a:rPr lang="en-US" altLang="zh-CN" sz="1600" dirty="0" err="1">
                    <a:latin typeface="Comic Sans MS" pitchFamily="66" charset="0"/>
                  </a:rPr>
                  <a:t>i</a:t>
                </a:r>
                <a:r>
                  <a:rPr lang="en-US" altLang="zh-CN" sz="1600" dirty="0">
                    <a:latin typeface="Comic Sans MS" pitchFamily="66" charset="0"/>
                  </a:rPr>
                  <a:t>) Define the Greens function: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For fixed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1F8EF-60BB-410E-6A5C-4F7855892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35" y="3538768"/>
                <a:ext cx="4713255" cy="1477328"/>
              </a:xfrm>
              <a:prstGeom prst="rect">
                <a:avLst/>
              </a:prstGeom>
              <a:blipFill>
                <a:blip r:embed="rId6"/>
                <a:stretch>
                  <a:fillRect l="-386" t="-408" b="-40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9E77D0F-0DC1-4CEC-F18A-37C861C6AFB4}"/>
              </a:ext>
            </a:extLst>
          </p:cNvPr>
          <p:cNvSpPr txBox="1"/>
          <p:nvPr/>
        </p:nvSpPr>
        <p:spPr>
          <a:xfrm>
            <a:off x="1223093" y="8304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Poisson’s equation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3">
                <a:extLst>
                  <a:ext uri="{FF2B5EF4-FFF2-40B4-BE49-F238E27FC236}">
                    <a16:creationId xmlns:a16="http://schemas.microsoft.com/office/drawing/2014/main" id="{8D16F8A0-082D-EE01-E506-EEC011D7D8E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6285" y="3951376"/>
              <a:ext cx="4317802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46975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770827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  <a:endParaRPr lang="en-GB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altLang="zh-CN" sz="1600" dirty="0">
                            <a:solidFill>
                              <a:schemeClr val="tx1"/>
                            </a:solidFill>
                            <a:latin typeface="Comic Sans MS" pitchFamily="66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3">
                <a:extLst>
                  <a:ext uri="{FF2B5EF4-FFF2-40B4-BE49-F238E27FC236}">
                    <a16:creationId xmlns:a16="http://schemas.microsoft.com/office/drawing/2014/main" id="{8D16F8A0-082D-EE01-E506-EEC011D7D8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8204743"/>
                  </p:ext>
                </p:extLst>
              </p:nvPr>
            </p:nvGraphicFramePr>
            <p:xfrm>
              <a:off x="836285" y="3951376"/>
              <a:ext cx="4317802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46975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770827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21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58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3">
                <a:extLst>
                  <a:ext uri="{FF2B5EF4-FFF2-40B4-BE49-F238E27FC236}">
                    <a16:creationId xmlns:a16="http://schemas.microsoft.com/office/drawing/2014/main" id="{7388E1DF-864A-705C-07A4-0CB4AADE3D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6285" y="4328806"/>
              <a:ext cx="4515528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92814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022714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  <a:endParaRPr lang="en-GB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altLang="zh-CN" sz="1600" dirty="0">
                            <a:solidFill>
                              <a:schemeClr val="tx1"/>
                            </a:solidFill>
                            <a:latin typeface="Comic Sans MS" pitchFamily="66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3">
                <a:extLst>
                  <a:ext uri="{FF2B5EF4-FFF2-40B4-BE49-F238E27FC236}">
                    <a16:creationId xmlns:a16="http://schemas.microsoft.com/office/drawing/2014/main" id="{7388E1DF-864A-705C-07A4-0CB4AADE3D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6285" y="4328806"/>
              <a:ext cx="4515528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92814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022714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r="-29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410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9B1A4E-A77A-CF83-6F54-3595D4991824}"/>
                  </a:ext>
                </a:extLst>
              </p:cNvPr>
              <p:cNvSpPr txBox="1"/>
              <p:nvPr/>
            </p:nvSpPr>
            <p:spPr>
              <a:xfrm>
                <a:off x="6377050" y="1124322"/>
                <a:ext cx="5132256" cy="100937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′)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Comic Sans MS" pitchFamily="66" charset="0"/>
                  </a:rPr>
                  <a:t>  </a:t>
                </a:r>
              </a:p>
              <a:p>
                <a:pPr algn="ctr">
                  <a:spcAft>
                    <a:spcPts val="300"/>
                  </a:spcAft>
                </a:pPr>
                <a:endParaRPr lang="en-US" altLang="zh-CN" sz="1600" dirty="0">
                  <a:solidFill>
                    <a:schemeClr val="tx1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9B1A4E-A77A-CF83-6F54-3595D4991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050" y="1124322"/>
                <a:ext cx="5132256" cy="1009379"/>
              </a:xfrm>
              <a:prstGeom prst="rect">
                <a:avLst/>
              </a:prstGeom>
              <a:blipFill>
                <a:blip r:embed="rId9"/>
                <a:stretch>
                  <a:fillRect l="-355" t="-5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35C4D77-4EC2-797F-AEA0-ADF1F4198C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8561" y="2760846"/>
            <a:ext cx="4188437" cy="3492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4F237-EE5B-BFDC-CC9A-A73F6A494FD3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758C4B-0DF4-86BA-C490-2ED06A83D6A3}"/>
                  </a:ext>
                </a:extLst>
              </p:cNvPr>
              <p:cNvSpPr txBox="1"/>
              <p:nvPr/>
            </p:nvSpPr>
            <p:spPr>
              <a:xfrm>
                <a:off x="6480841" y="4180806"/>
                <a:ext cx="407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’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758C4B-0DF4-86BA-C490-2ED06A83D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841" y="4180806"/>
                <a:ext cx="407720" cy="369332"/>
              </a:xfrm>
              <a:prstGeom prst="rect">
                <a:avLst/>
              </a:prstGeom>
              <a:blipFill>
                <a:blip r:embed="rId11"/>
                <a:stretch>
                  <a:fillRect t="-10000" r="-29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39AD2-385F-C7E8-6AC5-C261C6D7B30F}"/>
                  </a:ext>
                </a:extLst>
              </p:cNvPr>
              <p:cNvSpPr txBox="1"/>
              <p:nvPr/>
            </p:nvSpPr>
            <p:spPr>
              <a:xfrm>
                <a:off x="8778919" y="6097322"/>
                <a:ext cx="407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39AD2-385F-C7E8-6AC5-C261C6D7B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9" y="6097322"/>
                <a:ext cx="40772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6902BFF-5F4B-4DC2-0387-8862C5589F5E}"/>
              </a:ext>
            </a:extLst>
          </p:cNvPr>
          <p:cNvSpPr txBox="1"/>
          <p:nvPr/>
        </p:nvSpPr>
        <p:spPr>
          <a:xfrm>
            <a:off x="6856748" y="2431477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G is also called a kernel function</a:t>
            </a:r>
          </a:p>
        </p:txBody>
      </p:sp>
    </p:spTree>
    <p:extLst>
      <p:ext uri="{BB962C8B-B14F-4D97-AF65-F5344CB8AC3E}">
        <p14:creationId xmlns:p14="http://schemas.microsoft.com/office/powerpoint/2010/main" val="150510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6CDB4-044C-B553-9677-65E8BBB6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6E9B16-C04A-46F8-F061-6E6AC34C76C4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84EF1E5-97D8-FB11-535B-01EDEB47BABF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Solution operator for Poisson’s equation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8D24E2-741A-231A-269F-DB352241E1ED}"/>
              </a:ext>
            </a:extLst>
          </p:cNvPr>
          <p:cNvSpPr txBox="1"/>
          <p:nvPr/>
        </p:nvSpPr>
        <p:spPr>
          <a:xfrm>
            <a:off x="1259657" y="754990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Example: Poisson’s equation in 1D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6FC060-7A50-F750-D7BA-DB49A0E5F294}"/>
                  </a:ext>
                </a:extLst>
              </p:cNvPr>
              <p:cNvSpPr txBox="1"/>
              <p:nvPr/>
            </p:nvSpPr>
            <p:spPr>
              <a:xfrm>
                <a:off x="748146" y="1124322"/>
                <a:ext cx="5132256" cy="100937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′)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Comic Sans MS" pitchFamily="66" charset="0"/>
                  </a:rPr>
                  <a:t>  </a:t>
                </a:r>
              </a:p>
              <a:p>
                <a:pPr algn="ctr">
                  <a:spcAft>
                    <a:spcPts val="300"/>
                  </a:spcAft>
                </a:pPr>
                <a:endParaRPr lang="en-US" altLang="zh-CN" sz="1600" dirty="0">
                  <a:solidFill>
                    <a:schemeClr val="tx1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6FC060-7A50-F750-D7BA-DB49A0E5F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1124322"/>
                <a:ext cx="5132256" cy="1009379"/>
              </a:xfrm>
              <a:prstGeom prst="rect">
                <a:avLst/>
              </a:prstGeom>
              <a:blipFill>
                <a:blip r:embed="rId3"/>
                <a:stretch>
                  <a:fillRect l="-355" t="-5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1FFDD6-C58B-DAAD-F7B5-AE26A74E072A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BDCDF9-4F5A-3A11-BBED-BB06C0BB6DDC}"/>
              </a:ext>
            </a:extLst>
          </p:cNvPr>
          <p:cNvSpPr txBox="1"/>
          <p:nvPr/>
        </p:nvSpPr>
        <p:spPr>
          <a:xfrm>
            <a:off x="4279075" y="3256002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Kernal G(x=0.5, 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31067D-7BAC-73EA-3C7A-07D32634CB02}"/>
                  </a:ext>
                </a:extLst>
              </p:cNvPr>
              <p:cNvSpPr txBox="1"/>
              <p:nvPr/>
            </p:nvSpPr>
            <p:spPr>
              <a:xfrm>
                <a:off x="2153887" y="6314675"/>
                <a:ext cx="407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31067D-7BAC-73EA-3C7A-07D32634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887" y="6314675"/>
                <a:ext cx="4077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12FA8E-F3A8-676D-D71A-B8EADFD16A60}"/>
                  </a:ext>
                </a:extLst>
              </p:cNvPr>
              <p:cNvSpPr txBox="1"/>
              <p:nvPr/>
            </p:nvSpPr>
            <p:spPr>
              <a:xfrm>
                <a:off x="115784" y="4492251"/>
                <a:ext cx="407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12FA8E-F3A8-676D-D71A-B8EADFD16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84" y="4492251"/>
                <a:ext cx="4077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51588E7-FAE6-60E3-4ACD-C4F30DC9995D}"/>
              </a:ext>
            </a:extLst>
          </p:cNvPr>
          <p:cNvSpPr txBox="1"/>
          <p:nvPr/>
        </p:nvSpPr>
        <p:spPr>
          <a:xfrm>
            <a:off x="6888561" y="754990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4F997F-A435-4C28-2C68-6C29F7D62B27}"/>
                  </a:ext>
                </a:extLst>
              </p:cNvPr>
              <p:cNvSpPr txBox="1"/>
              <p:nvPr/>
            </p:nvSpPr>
            <p:spPr>
              <a:xfrm>
                <a:off x="6377050" y="1124322"/>
                <a:ext cx="5132256" cy="140038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is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large</a:t>
                </a:r>
                <a:r>
                  <a:rPr lang="en-US" altLang="zh-CN" sz="1600" dirty="0">
                    <a:latin typeface="Comic Sans MS" pitchFamily="66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 is small </a:t>
                </a:r>
                <a:r>
                  <a:rPr lang="en-US" altLang="zh-CN" sz="1600" dirty="0">
                    <a:latin typeface="Comic Sans MS" pitchFamily="66" charset="0"/>
                  </a:rPr>
                  <a:t>(i.e., x’ close to x).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decays quite fast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moves away </a:t>
                </a:r>
                <a:r>
                  <a:rPr lang="en-US" altLang="zh-CN" sz="1600" dirty="0">
                    <a:latin typeface="Comic Sans MS" pitchFamily="66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Comic Sans MS" pitchFamily="66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4F997F-A435-4C28-2C68-6C29F7D62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050" y="1124322"/>
                <a:ext cx="5132256" cy="1400383"/>
              </a:xfrm>
              <a:prstGeom prst="rect">
                <a:avLst/>
              </a:prstGeom>
              <a:blipFill>
                <a:blip r:embed="rId6"/>
                <a:stretch>
                  <a:fillRect l="-355" t="-429" r="-1420" b="-38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57CD9E-EC87-4445-FFFB-BBAB572A7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584" y="3420807"/>
            <a:ext cx="3858491" cy="2893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CD2F01-F9E4-72C1-080D-BA759215D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7689" y="3429000"/>
            <a:ext cx="3971800" cy="2978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D540AD-3989-0075-3840-E44A37F7C1CA}"/>
              </a:ext>
            </a:extLst>
          </p:cNvPr>
          <p:cNvSpPr txBox="1"/>
          <p:nvPr/>
        </p:nvSpPr>
        <p:spPr>
          <a:xfrm>
            <a:off x="572984" y="3315317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Kernal G(x=0.1, 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FBDCF3-3371-876B-4E22-CC7ADCFD23EF}"/>
                  </a:ext>
                </a:extLst>
              </p:cNvPr>
              <p:cNvSpPr txBox="1"/>
              <p:nvPr/>
            </p:nvSpPr>
            <p:spPr>
              <a:xfrm>
                <a:off x="6161644" y="6336867"/>
                <a:ext cx="407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FBDCF3-3371-876B-4E22-CC7ADCFD2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644" y="6336867"/>
                <a:ext cx="40772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450129C-8374-6E37-68C7-94E483345B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671" y="3440668"/>
            <a:ext cx="3971800" cy="297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0EC642-9ABE-B04E-43A2-6AF77352A230}"/>
                  </a:ext>
                </a:extLst>
              </p:cNvPr>
              <p:cNvSpPr txBox="1"/>
              <p:nvPr/>
            </p:nvSpPr>
            <p:spPr>
              <a:xfrm>
                <a:off x="9948023" y="6336867"/>
                <a:ext cx="407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0EC642-9ABE-B04E-43A2-6AF77352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023" y="6336867"/>
                <a:ext cx="40772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DFFFB9C-7739-D83F-1361-71C0E48CF25D}"/>
              </a:ext>
            </a:extLst>
          </p:cNvPr>
          <p:cNvSpPr txBox="1"/>
          <p:nvPr/>
        </p:nvSpPr>
        <p:spPr>
          <a:xfrm>
            <a:off x="8019141" y="3232666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Kernal G(x=0.8, x’)</a:t>
            </a:r>
          </a:p>
        </p:txBody>
      </p:sp>
    </p:spTree>
    <p:extLst>
      <p:ext uri="{BB962C8B-B14F-4D97-AF65-F5344CB8AC3E}">
        <p14:creationId xmlns:p14="http://schemas.microsoft.com/office/powerpoint/2010/main" val="415532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E0C76-595B-B128-991A-D09E961B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6543A67-8B09-B879-C133-2699B3603E80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895EDD-C957-7E8C-1002-F40CE46E9365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Solution operator for Poisson’s equation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2751FF-B573-3436-26DF-78569E03E6BF}"/>
              </a:ext>
            </a:extLst>
          </p:cNvPr>
          <p:cNvSpPr txBox="1"/>
          <p:nvPr/>
        </p:nvSpPr>
        <p:spPr>
          <a:xfrm>
            <a:off x="1259657" y="754990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Example: Poisson’s equation in 1D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3016AC-588A-D93D-7E5B-33D066CDD458}"/>
                  </a:ext>
                </a:extLst>
              </p:cNvPr>
              <p:cNvSpPr txBox="1"/>
              <p:nvPr/>
            </p:nvSpPr>
            <p:spPr>
              <a:xfrm>
                <a:off x="748146" y="1124322"/>
                <a:ext cx="5132256" cy="100937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′)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Comic Sans MS" pitchFamily="66" charset="0"/>
                  </a:rPr>
                  <a:t>  </a:t>
                </a:r>
              </a:p>
              <a:p>
                <a:pPr algn="ctr">
                  <a:spcAft>
                    <a:spcPts val="300"/>
                  </a:spcAft>
                </a:pPr>
                <a:endParaRPr lang="en-US" altLang="zh-CN" sz="1600" dirty="0">
                  <a:solidFill>
                    <a:schemeClr val="tx1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3016AC-588A-D93D-7E5B-33D066CD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1124322"/>
                <a:ext cx="5132256" cy="1009379"/>
              </a:xfrm>
              <a:prstGeom prst="rect">
                <a:avLst/>
              </a:prstGeom>
              <a:blipFill>
                <a:blip r:embed="rId3"/>
                <a:stretch>
                  <a:fillRect l="-355" t="-5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457B7FC-58CB-D469-BCCB-33B2163134BD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0E152-B3D6-AF5C-BEBB-78A8F8B9704F}"/>
              </a:ext>
            </a:extLst>
          </p:cNvPr>
          <p:cNvSpPr txBox="1"/>
          <p:nvPr/>
        </p:nvSpPr>
        <p:spPr>
          <a:xfrm>
            <a:off x="4279075" y="3256002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Kernal G(x=0.5, 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CF4E73-FB9A-02FC-9828-9EB5802C3605}"/>
                  </a:ext>
                </a:extLst>
              </p:cNvPr>
              <p:cNvSpPr txBox="1"/>
              <p:nvPr/>
            </p:nvSpPr>
            <p:spPr>
              <a:xfrm>
                <a:off x="2153887" y="6314675"/>
                <a:ext cx="407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CF4E73-FB9A-02FC-9828-9EB5802C3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887" y="6314675"/>
                <a:ext cx="4077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58FF37-581E-A77B-5350-DA1E83C25B15}"/>
                  </a:ext>
                </a:extLst>
              </p:cNvPr>
              <p:cNvSpPr txBox="1"/>
              <p:nvPr/>
            </p:nvSpPr>
            <p:spPr>
              <a:xfrm>
                <a:off x="115784" y="4492251"/>
                <a:ext cx="407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58FF37-581E-A77B-5350-DA1E83C25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84" y="4492251"/>
                <a:ext cx="4077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DCD8126-B58C-3B6C-AD37-4C903A6BC5D5}"/>
              </a:ext>
            </a:extLst>
          </p:cNvPr>
          <p:cNvSpPr txBox="1"/>
          <p:nvPr/>
        </p:nvSpPr>
        <p:spPr>
          <a:xfrm>
            <a:off x="6888561" y="754990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AC830-59E9-3EBC-43DB-E33DC295BD58}"/>
                  </a:ext>
                </a:extLst>
              </p:cNvPr>
              <p:cNvSpPr txBox="1"/>
              <p:nvPr/>
            </p:nvSpPr>
            <p:spPr>
              <a:xfrm>
                <a:off x="6377050" y="1124322"/>
                <a:ext cx="5132256" cy="140038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is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large</a:t>
                </a:r>
                <a:r>
                  <a:rPr lang="en-US" altLang="zh-CN" sz="1600" dirty="0">
                    <a:latin typeface="Comic Sans MS" pitchFamily="66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 is small </a:t>
                </a:r>
                <a:r>
                  <a:rPr lang="en-US" altLang="zh-CN" sz="1600" dirty="0">
                    <a:latin typeface="Comic Sans MS" pitchFamily="66" charset="0"/>
                  </a:rPr>
                  <a:t>(i.e., x’ close to x).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decays quite fast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moves away </a:t>
                </a:r>
                <a:r>
                  <a:rPr lang="en-US" altLang="zh-CN" sz="1600" dirty="0">
                    <a:latin typeface="Comic Sans MS" pitchFamily="66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Comic Sans MS" pitchFamily="66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AC830-59E9-3EBC-43DB-E33DC295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050" y="1124322"/>
                <a:ext cx="5132256" cy="1400383"/>
              </a:xfrm>
              <a:prstGeom prst="rect">
                <a:avLst/>
              </a:prstGeom>
              <a:blipFill>
                <a:blip r:embed="rId6"/>
                <a:stretch>
                  <a:fillRect l="-355" t="-429" r="-1420" b="-38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D0F474-9AA4-0295-5510-A8E25E6D1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584" y="3420807"/>
            <a:ext cx="3858491" cy="2893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35BDF-8276-0036-F9C3-3811B8DF1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7689" y="3429000"/>
            <a:ext cx="3971800" cy="2978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A32E89-B1B6-80E9-B5DA-E5515AB0A3C5}"/>
              </a:ext>
            </a:extLst>
          </p:cNvPr>
          <p:cNvSpPr txBox="1"/>
          <p:nvPr/>
        </p:nvSpPr>
        <p:spPr>
          <a:xfrm>
            <a:off x="572984" y="3315317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Kernal G(x=0.1, 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A0FF67-81CF-84DD-A735-E5530B503B04}"/>
                  </a:ext>
                </a:extLst>
              </p:cNvPr>
              <p:cNvSpPr txBox="1"/>
              <p:nvPr/>
            </p:nvSpPr>
            <p:spPr>
              <a:xfrm>
                <a:off x="6161644" y="6336867"/>
                <a:ext cx="407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A0FF67-81CF-84DD-A735-E5530B503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644" y="6336867"/>
                <a:ext cx="40772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F840ECB-ED47-54DD-8E40-B18E58E67E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671" y="3440668"/>
            <a:ext cx="3971800" cy="297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2C2934-BB4F-75BD-5EEF-BDE657202A8F}"/>
                  </a:ext>
                </a:extLst>
              </p:cNvPr>
              <p:cNvSpPr txBox="1"/>
              <p:nvPr/>
            </p:nvSpPr>
            <p:spPr>
              <a:xfrm>
                <a:off x="9948023" y="6336867"/>
                <a:ext cx="407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2C2934-BB4F-75BD-5EEF-BDE65720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023" y="6336867"/>
                <a:ext cx="40772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56EF966-48FA-0657-5ABE-96C2950D2756}"/>
              </a:ext>
            </a:extLst>
          </p:cNvPr>
          <p:cNvSpPr txBox="1"/>
          <p:nvPr/>
        </p:nvSpPr>
        <p:spPr>
          <a:xfrm>
            <a:off x="8019141" y="3232666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Kernal G(x=0.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, x’)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2A8F5-F943-B012-B686-51B8F86BEEA9}"/>
              </a:ext>
            </a:extLst>
          </p:cNvPr>
          <p:cNvSpPr txBox="1"/>
          <p:nvPr/>
        </p:nvSpPr>
        <p:spPr>
          <a:xfrm>
            <a:off x="4075214" y="2837152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What does this remind us? </a:t>
            </a:r>
          </a:p>
        </p:txBody>
      </p:sp>
    </p:spTree>
    <p:extLst>
      <p:ext uri="{BB962C8B-B14F-4D97-AF65-F5344CB8AC3E}">
        <p14:creationId xmlns:p14="http://schemas.microsoft.com/office/powerpoint/2010/main" val="411766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BFCA-FC5D-0FEA-09E6-DEA604B0A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DA8983C-9A8E-AABB-C892-B7BF7A643036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8C7BEE1-F467-CAD8-F251-DA351CAD353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Rationalize CNN – truncated discretization of kernel function 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A0DD2-DC43-1B2A-486B-C6F026392337}"/>
              </a:ext>
            </a:extLst>
          </p:cNvPr>
          <p:cNvSpPr txBox="1"/>
          <p:nvPr/>
        </p:nvSpPr>
        <p:spPr>
          <a:xfrm>
            <a:off x="1259657" y="754990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Example: Poisson’s equation in 1D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373791-B7B9-9653-9370-B08FB8C872D1}"/>
                  </a:ext>
                </a:extLst>
              </p:cNvPr>
              <p:cNvSpPr txBox="1"/>
              <p:nvPr/>
            </p:nvSpPr>
            <p:spPr>
              <a:xfrm>
                <a:off x="748146" y="1124322"/>
                <a:ext cx="5132256" cy="100937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′)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Comic Sans MS" pitchFamily="66" charset="0"/>
                  </a:rPr>
                  <a:t>  </a:t>
                </a:r>
              </a:p>
              <a:p>
                <a:pPr algn="ctr">
                  <a:spcAft>
                    <a:spcPts val="300"/>
                  </a:spcAft>
                </a:pPr>
                <a:endParaRPr lang="en-US" altLang="zh-CN" sz="1600" dirty="0">
                  <a:solidFill>
                    <a:schemeClr val="tx1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373791-B7B9-9653-9370-B08FB8C87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1124322"/>
                <a:ext cx="5132256" cy="1009379"/>
              </a:xfrm>
              <a:prstGeom prst="rect">
                <a:avLst/>
              </a:prstGeom>
              <a:blipFill>
                <a:blip r:embed="rId3"/>
                <a:stretch>
                  <a:fillRect l="-355" t="-5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6F21DD5-6F3E-F0F7-1468-0C7C6F8C2188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D23F8-D2DB-1661-B0DC-585200BD1904}"/>
              </a:ext>
            </a:extLst>
          </p:cNvPr>
          <p:cNvSpPr txBox="1"/>
          <p:nvPr/>
        </p:nvSpPr>
        <p:spPr>
          <a:xfrm>
            <a:off x="1188260" y="2431477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1D Convolution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43A2E-5D50-1D07-F7EB-16252BBCE3E4}"/>
              </a:ext>
            </a:extLst>
          </p:cNvPr>
          <p:cNvSpPr txBox="1"/>
          <p:nvPr/>
        </p:nvSpPr>
        <p:spPr>
          <a:xfrm>
            <a:off x="6888561" y="754990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2E7996-AB3A-38B9-373A-0CD3D0A6941E}"/>
                  </a:ext>
                </a:extLst>
              </p:cNvPr>
              <p:cNvSpPr txBox="1"/>
              <p:nvPr/>
            </p:nvSpPr>
            <p:spPr>
              <a:xfrm>
                <a:off x="6377050" y="1124322"/>
                <a:ext cx="5132256" cy="47125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We need to pay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more attention </a:t>
                </a:r>
                <a:r>
                  <a:rPr lang="en-US" altLang="zh-CN" sz="1600" dirty="0">
                    <a:latin typeface="Comic Sans MS" pitchFamily="66" charset="0"/>
                  </a:rPr>
                  <a:t>to the neighborhood of x.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Now recall solution operator: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zh-CN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supHide m:val="on"/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16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Suppose we now discretize x, x’ 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</a:t>
                </a:r>
              </a:p>
              <a:p>
                <a:pPr algn="ctr"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can be discretized to a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  <a:r>
                  <a:rPr lang="en-US" altLang="zh-CN" sz="1600" dirty="0">
                    <a:latin typeface="Comic Sans MS" pitchFamily="66" charset="0"/>
                  </a:rPr>
                  <a:t>matrix with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fast decay (i.e., lots of zeros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 is large)</a:t>
                </a:r>
                <a:r>
                  <a:rPr lang="en-US" altLang="zh-CN" sz="1600" dirty="0">
                    <a:latin typeface="Comic Sans MS" pitchFamily="66" charset="0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zh-CN" sz="1600" dirty="0">
                    <a:latin typeface="Comic Sans MS" pitchFamily="66" charset="0"/>
                  </a:rPr>
                  <a:t>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This is what CNN essentially do: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Learning the truncated discretization of Kernal function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2E7996-AB3A-38B9-373A-0CD3D0A69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050" y="1124322"/>
                <a:ext cx="5132256" cy="4712509"/>
              </a:xfrm>
              <a:prstGeom prst="rect">
                <a:avLst/>
              </a:prstGeom>
              <a:blipFill>
                <a:blip r:embed="rId4"/>
                <a:stretch>
                  <a:fillRect l="-355" t="-129" b="-51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B8FA3F37-BB4A-549A-5B12-3B158F8B0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46" y="3014260"/>
            <a:ext cx="3207204" cy="343869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2FD9EC-20CC-E917-3C79-1B83B15016A6}"/>
              </a:ext>
            </a:extLst>
          </p:cNvPr>
          <p:cNvSpPr/>
          <p:nvPr/>
        </p:nvSpPr>
        <p:spPr>
          <a:xfrm>
            <a:off x="4718462" y="3677392"/>
            <a:ext cx="292925" cy="128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87641-7658-F326-E9BB-2A8CBC576ECC}"/>
              </a:ext>
            </a:extLst>
          </p:cNvPr>
          <p:cNvSpPr txBox="1"/>
          <p:nvPr/>
        </p:nvSpPr>
        <p:spPr>
          <a:xfrm>
            <a:off x="6856748" y="585295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But not in an elegant manner!</a:t>
            </a:r>
          </a:p>
        </p:txBody>
      </p:sp>
    </p:spTree>
    <p:extLst>
      <p:ext uri="{BB962C8B-B14F-4D97-AF65-F5344CB8AC3E}">
        <p14:creationId xmlns:p14="http://schemas.microsoft.com/office/powerpoint/2010/main" val="271320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1807</Words>
  <Application>Microsoft Office PowerPoint</Application>
  <PresentationFormat>宽屏</PresentationFormat>
  <Paragraphs>283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Arial</vt:lpstr>
      <vt:lpstr>Cambria Math</vt:lpstr>
      <vt:lpstr>Comic Sans MS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Burigede Liu</dc:creator>
  <cp:lastModifiedBy>Burigede Liu</cp:lastModifiedBy>
  <cp:revision>1</cp:revision>
  <dcterms:created xsi:type="dcterms:W3CDTF">2024-09-16T11:44:07Z</dcterms:created>
  <dcterms:modified xsi:type="dcterms:W3CDTF">2024-09-16T11:44:50Z</dcterms:modified>
</cp:coreProperties>
</file>